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61" r:id="rId2"/>
  </p:sldMasterIdLst>
  <p:notesMasterIdLst>
    <p:notesMasterId r:id="rId28"/>
  </p:notesMasterIdLst>
  <p:sldIdLst>
    <p:sldId id="342" r:id="rId3"/>
    <p:sldId id="256" r:id="rId4"/>
    <p:sldId id="313" r:id="rId5"/>
    <p:sldId id="314" r:id="rId6"/>
    <p:sldId id="336" r:id="rId7"/>
    <p:sldId id="315" r:id="rId8"/>
    <p:sldId id="309" r:id="rId9"/>
    <p:sldId id="316" r:id="rId10"/>
    <p:sldId id="337" r:id="rId11"/>
    <p:sldId id="317" r:id="rId12"/>
    <p:sldId id="338" r:id="rId13"/>
    <p:sldId id="319" r:id="rId14"/>
    <p:sldId id="340" r:id="rId15"/>
    <p:sldId id="321" r:id="rId16"/>
    <p:sldId id="339" r:id="rId17"/>
    <p:sldId id="324" r:id="rId18"/>
    <p:sldId id="325" r:id="rId19"/>
    <p:sldId id="341" r:id="rId20"/>
    <p:sldId id="327" r:id="rId21"/>
    <p:sldId id="335" r:id="rId22"/>
    <p:sldId id="329" r:id="rId23"/>
    <p:sldId id="331" r:id="rId24"/>
    <p:sldId id="330" r:id="rId25"/>
    <p:sldId id="334" r:id="rId26"/>
    <p:sldId id="308" r:id="rId27"/>
  </p:sldIdLst>
  <p:sldSz cx="9144000" cy="6858000" type="screen4x3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A303"/>
    <a:srgbClr val="E0B602"/>
    <a:srgbClr val="D2C304"/>
    <a:srgbClr val="003300"/>
    <a:srgbClr val="000066"/>
    <a:srgbClr val="CCECFF"/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77" autoAdjust="0"/>
    <p:restoredTop sz="67140" autoAdjust="0"/>
  </p:normalViewPr>
  <p:slideViewPr>
    <p:cSldViewPr snapToGrid="0">
      <p:cViewPr varScale="1">
        <p:scale>
          <a:sx n="56" d="100"/>
          <a:sy n="56" d="100"/>
        </p:scale>
        <p:origin x="178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-930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6.png>
</file>

<file path=ppt/media/image7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BD76444-9396-497B-827C-FC13057F376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11184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185F363-D43D-41C2-8DD7-50378C94EE1D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10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D76444-9396-497B-827C-FC13057F376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609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12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D76444-9396-497B-827C-FC13057F376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035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14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D76444-9396-497B-827C-FC13057F376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815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16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17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18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19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185F363-D43D-41C2-8DD7-50378C94EE1D}" type="slidenum">
              <a:rPr lang="en-US"/>
              <a:pPr/>
              <a:t>2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D76444-9396-497B-827C-FC13057F376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4452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21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22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23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24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D76444-9396-497B-827C-FC13057F3763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417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3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4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4538" cy="3416300"/>
          </a:xfrm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/>
          </a:p>
          <a:p>
            <a:endParaRPr lang="en-US" sz="14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6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65D31-F8B8-4508-AD34-B9BE9A83CE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51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067BB1-0F1D-46F0-9EB6-6E70257B5D5C}" type="slidenum">
              <a:rPr lang="en-US"/>
              <a:pPr/>
              <a:t>8</a:t>
            </a:fld>
            <a:endParaRPr lang="en-US"/>
          </a:p>
        </p:txBody>
      </p:sp>
      <p:sp>
        <p:nvSpPr>
          <p:cNvPr id="594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4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D76444-9396-497B-827C-FC13057F376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66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5335F8-4FF4-4A05-88BE-825509E1FA2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2D6CA4-510D-41BC-A750-772A7826ADB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762AAD-DC0E-4424-8862-14C5E0A2402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35F8-4FF4-4A05-88BE-825509E1FA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06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25B7-DAA3-4760-91D1-0A3454713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96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66A20-147D-4F5F-A615-17236B538F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0600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D7861-4336-4F32-A919-1465F60EDB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1629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BD8A-122B-4294-99D2-C180A522F1F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62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8F84A-068A-485E-85FB-28408383CB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949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0FA6-A3F9-4E65-99A3-C380E201E2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161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D4052-C035-4A8A-9B2C-B04CDC8798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01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F1925B7-DAA3-4760-91D1-0A345471334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83B70-5DCE-492D-8AF5-C3C854774D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5023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D6CA4-510D-41BC-A750-772A7826AD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5207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62AAD-DC0E-4424-8862-14C5E0A240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49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966A20-147D-4F5F-A615-17236B538F2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6D7861-4336-4F32-A919-1465F60EDB5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F8BD8A-122B-4294-99D2-C180A522F1F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58F84A-068A-485E-85FB-28408383CB5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C60FA6-A3F9-4E65-99A3-C380E201E2A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8D4052-C035-4A8A-9B2C-B04CDC87983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5783B70-5DCE-492D-8AF5-C3C854774D4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 descr="COEng PPT Background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4710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274638"/>
            <a:ext cx="7467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710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/>
            </a:lvl1pPr>
          </a:lstStyle>
          <a:p>
            <a:endParaRPr lang="en-US"/>
          </a:p>
        </p:txBody>
      </p:sp>
      <p:sp>
        <p:nvSpPr>
          <p:cNvPr id="471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471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C4F2129F-F6DF-4D90-8F06-8A7DEA21206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rgbClr val="02027A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rgbClr val="02027A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rgbClr val="02027A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02027A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2027A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2027A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2027A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2027A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2027A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2129F-F6DF-4D90-8F06-8A7DEA2120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9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image" Target="../media/image2.png"/><Relationship Id="rId5" Type="http://schemas.openxmlformats.org/officeDocument/2006/relationships/image" Target="../media/image5.emf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1219200" y="274638"/>
            <a:ext cx="7467600" cy="1011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9pPr>
          </a:lstStyle>
          <a:p>
            <a:r>
              <a:rPr lang="en-US" sz="3600" kern="0">
                <a:cs typeface="Times New Roman" pitchFamily="18" charset="0"/>
              </a:rPr>
              <a:t>EIN 5226 </a:t>
            </a:r>
            <a:r>
              <a:rPr lang="en-US" sz="3600" kern="0" dirty="0">
                <a:cs typeface="Times New Roman" pitchFamily="18" charset="0"/>
              </a:rPr>
              <a:t>Lecture 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744995" y="5819832"/>
            <a:ext cx="439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Karen E. Schmahl Ph.D., P.E.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820511" y="2226583"/>
            <a:ext cx="7800975" cy="291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Arial" charset="0"/>
              </a:defRPr>
            </a:lvl9pPr>
          </a:lstStyle>
          <a:p>
            <a:r>
              <a:rPr lang="en-US" kern="0" dirty="0">
                <a:solidFill>
                  <a:srgbClr val="000066"/>
                </a:solidFill>
              </a:rPr>
              <a:t>Voice of the Customer and </a:t>
            </a:r>
            <a:br>
              <a:rPr lang="en-US" kern="0" dirty="0">
                <a:solidFill>
                  <a:srgbClr val="000066"/>
                </a:solidFill>
              </a:rPr>
            </a:br>
            <a:r>
              <a:rPr lang="en-US" kern="0" dirty="0">
                <a:solidFill>
                  <a:srgbClr val="000066"/>
                </a:solidFill>
              </a:rPr>
              <a:t>S</a:t>
            </a:r>
            <a:r>
              <a:rPr lang="en-US" kern="0" baseline="30000" dirty="0">
                <a:solidFill>
                  <a:srgbClr val="000066"/>
                </a:solidFill>
              </a:rPr>
              <a:t>4</a:t>
            </a:r>
            <a:r>
              <a:rPr lang="en-US" kern="0" dirty="0">
                <a:solidFill>
                  <a:srgbClr val="000066"/>
                </a:solidFill>
              </a:rPr>
              <a:t>/IEE Define Phase</a:t>
            </a:r>
          </a:p>
          <a:p>
            <a:r>
              <a:rPr lang="en-US" sz="3600" kern="0" dirty="0">
                <a:solidFill>
                  <a:srgbClr val="000066"/>
                </a:solidFill>
              </a:rPr>
              <a:t>Chapter 2</a:t>
            </a:r>
            <a:br>
              <a:rPr lang="en-US" kern="0" dirty="0">
                <a:solidFill>
                  <a:srgbClr val="000066"/>
                </a:solidFill>
              </a:rPr>
            </a:br>
            <a:endParaRPr lang="en-US" kern="0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491548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r>
              <a:rPr lang="en-US" sz="3600" dirty="0">
                <a:cs typeface="Times New Roman" pitchFamily="18" charset="0"/>
              </a:rPr>
              <a:t>2.2  A Survey Methodology to Identify Customer Needs</a:t>
            </a: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1808350" y="5318361"/>
            <a:ext cx="55050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 flipV="1">
            <a:off x="1808350" y="1791024"/>
            <a:ext cx="0" cy="35438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3630718" y="5334890"/>
            <a:ext cx="164437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>
                <a:latin typeface="Tahoma" pitchFamily="34" charset="0"/>
              </a:rPr>
              <a:t>Satisfaction</a:t>
            </a: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323328" y="1593879"/>
            <a:ext cx="148502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Tahoma" pitchFamily="34" charset="0"/>
              </a:rPr>
              <a:t>Importance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031999" y="1963448"/>
            <a:ext cx="43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249713" y="2148114"/>
            <a:ext cx="43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49712" y="3576688"/>
            <a:ext cx="43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017477" y="3795774"/>
            <a:ext cx="43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17476" y="4326724"/>
            <a:ext cx="43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60894" y="3426442"/>
            <a:ext cx="43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57380" y="3426442"/>
            <a:ext cx="43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057379" y="2867642"/>
            <a:ext cx="43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143617" y="4511390"/>
            <a:ext cx="43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39953" y="5430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7637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714" y="1870023"/>
            <a:ext cx="5656021" cy="39937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74424" y="58637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628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r>
              <a:rPr lang="en-US" sz="3600" dirty="0">
                <a:cs typeface="Times New Roman" pitchFamily="18" charset="0"/>
              </a:rPr>
              <a:t>2.3  Goal Setting and Measurements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01381" y="1547447"/>
            <a:ext cx="8518525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algn="l">
              <a:spcBef>
                <a:spcPct val="10000"/>
              </a:spcBef>
            </a:pPr>
            <a:r>
              <a:rPr lang="en-US" sz="2800" kern="0" dirty="0">
                <a:solidFill>
                  <a:srgbClr val="02027A"/>
                </a:solidFill>
                <a:latin typeface="+mn-lt"/>
              </a:rPr>
              <a:t>Goals are to be SMART: Simple, Measurable, Agreed to, Reasonable, and Time-based.</a:t>
            </a:r>
          </a:p>
          <a:p>
            <a:pPr marL="0" lvl="1" algn="l">
              <a:spcBef>
                <a:spcPct val="10000"/>
              </a:spcBef>
            </a:pPr>
            <a:endParaRPr lang="en-US" sz="2800" kern="0" dirty="0">
              <a:solidFill>
                <a:srgbClr val="02027A"/>
              </a:solidFill>
              <a:latin typeface="+mn-lt"/>
            </a:endParaRP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Situation 1:  A goal to get house work done on a Saturday.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</a:rPr>
              <a:t>Situation 2:  A goal to make 50% return on your investment.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  <a:p>
            <a:pPr marL="0" lvl="1" algn="l">
              <a:spcBef>
                <a:spcPct val="10000"/>
              </a:spcBef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  <a:p>
            <a:pPr marL="352425" lvl="1" indent="-352425" algn="l">
              <a:spcBef>
                <a:spcPct val="10000"/>
              </a:spcBef>
              <a:buFont typeface="Arial" pitchFamily="34" charset="0"/>
              <a:buChar char="•"/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79631" y="55274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6979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79" y="1885497"/>
            <a:ext cx="5999049" cy="3999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Connector 2"/>
          <p:cNvCxnSpPr/>
          <p:nvPr/>
        </p:nvCxnSpPr>
        <p:spPr bwMode="auto">
          <a:xfrm>
            <a:off x="1809750" y="3352800"/>
            <a:ext cx="0" cy="532380"/>
          </a:xfrm>
          <a:prstGeom prst="line">
            <a:avLst/>
          </a:prstGeom>
          <a:noFill/>
          <a:ln w="9525" cap="flat" cmpd="sng" algn="ctr">
            <a:solidFill>
              <a:srgbClr val="0000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" name="Straight Connector 4"/>
          <p:cNvCxnSpPr/>
          <p:nvPr/>
        </p:nvCxnSpPr>
        <p:spPr bwMode="auto">
          <a:xfrm flipH="1">
            <a:off x="4533900" y="3276600"/>
            <a:ext cx="9525" cy="608580"/>
          </a:xfrm>
          <a:prstGeom prst="line">
            <a:avLst/>
          </a:prstGeom>
          <a:noFill/>
          <a:ln w="9525" cap="flat" cmpd="sng" algn="ctr">
            <a:solidFill>
              <a:srgbClr val="0000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TextBox 5"/>
          <p:cNvSpPr txBox="1"/>
          <p:nvPr/>
        </p:nvSpPr>
        <p:spPr>
          <a:xfrm>
            <a:off x="2371725" y="3486150"/>
            <a:ext cx="1800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Year end actuals</a:t>
            </a:r>
          </a:p>
        </p:txBody>
      </p:sp>
      <p:cxnSp>
        <p:nvCxnSpPr>
          <p:cNvPr id="8" name="Straight Arrow Connector 7"/>
          <p:cNvCxnSpPr/>
          <p:nvPr/>
        </p:nvCxnSpPr>
        <p:spPr bwMode="auto">
          <a:xfrm flipH="1">
            <a:off x="1809750" y="3640038"/>
            <a:ext cx="762000" cy="0"/>
          </a:xfrm>
          <a:prstGeom prst="straightConnector1">
            <a:avLst/>
          </a:prstGeom>
          <a:noFill/>
          <a:ln w="9525" cap="flat" cmpd="sng" algn="ctr">
            <a:solidFill>
              <a:srgbClr val="000066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Straight Arrow Connector 9"/>
          <p:cNvCxnSpPr/>
          <p:nvPr/>
        </p:nvCxnSpPr>
        <p:spPr bwMode="auto">
          <a:xfrm>
            <a:off x="4038600" y="3640038"/>
            <a:ext cx="495300" cy="0"/>
          </a:xfrm>
          <a:prstGeom prst="straightConnector1">
            <a:avLst/>
          </a:prstGeom>
          <a:noFill/>
          <a:ln w="9525" cap="flat" cmpd="sng" algn="ctr">
            <a:solidFill>
              <a:srgbClr val="000066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4762500" y="3261182"/>
            <a:ext cx="95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Goal/ projection</a:t>
            </a:r>
          </a:p>
        </p:txBody>
      </p:sp>
      <p:cxnSp>
        <p:nvCxnSpPr>
          <p:cNvPr id="15" name="Straight Arrow Connector 14"/>
          <p:cNvCxnSpPr>
            <a:stCxn id="11" idx="0"/>
          </p:cNvCxnSpPr>
          <p:nvPr/>
        </p:nvCxnSpPr>
        <p:spPr bwMode="auto">
          <a:xfrm flipV="1">
            <a:off x="5238750" y="2880182"/>
            <a:ext cx="0" cy="381000"/>
          </a:xfrm>
          <a:prstGeom prst="straightConnector1">
            <a:avLst/>
          </a:prstGeom>
          <a:noFill/>
          <a:ln w="9525" cap="flat" cmpd="sng" algn="ctr">
            <a:solidFill>
              <a:srgbClr val="000066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667500" y="252412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this SMART?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58150" y="52752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8848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pPr lvl="0"/>
            <a:r>
              <a:rPr lang="en-US" sz="3200" dirty="0">
                <a:cs typeface="Times New Roman" pitchFamily="18" charset="0"/>
              </a:rPr>
              <a:t>2.4  Scorecard:</a:t>
            </a:r>
            <a:br>
              <a:rPr lang="en-US" sz="3200" dirty="0">
                <a:cs typeface="Times New Roman" pitchFamily="18" charset="0"/>
              </a:rPr>
            </a:br>
            <a:r>
              <a:rPr lang="en-US" sz="3200" dirty="0">
                <a:cs typeface="Times New Roman" pitchFamily="18" charset="0"/>
              </a:rPr>
              <a:t>Balanced Scorecard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316879" y="1582057"/>
            <a:ext cx="4325445" cy="45503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3" algn="l">
              <a:spcBef>
                <a:spcPts val="0"/>
              </a:spcBef>
            </a:pPr>
            <a:r>
              <a:rPr lang="en-US" sz="2000" kern="0" dirty="0">
                <a:solidFill>
                  <a:schemeClr val="accent6"/>
                </a:solidFill>
                <a:cs typeface="Times New Roman" pitchFamily="18" charset="0"/>
              </a:rPr>
              <a:t>Financial: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Inventory levels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Cost per unit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Hidden factory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Activity-based costing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Cost of poor quality (COPQ)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Cost of doing nothing diff (CODND)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Overall project savings</a:t>
            </a:r>
          </a:p>
          <a:p>
            <a:pPr marL="0" lvl="3" algn="l">
              <a:spcBef>
                <a:spcPts val="0"/>
              </a:spcBef>
            </a:pPr>
            <a:r>
              <a:rPr lang="en-US" sz="2000" kern="0" dirty="0">
                <a:solidFill>
                  <a:schemeClr val="accent6"/>
                </a:solidFill>
                <a:cs typeface="Times New Roman" pitchFamily="18" charset="0"/>
              </a:rPr>
              <a:t>Internal Process: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Defects: DPMO, Sigma quality level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On-time shipping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Rolled throughput yield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Cycle time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Volume hours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Baseline measurements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KPIVs</a:t>
            </a:r>
          </a:p>
          <a:p>
            <a:pPr marL="342900" lvl="3" indent="-342900" algn="l">
              <a:spcBef>
                <a:spcPct val="10000"/>
              </a:spcBef>
              <a:buFont typeface="Arial" pitchFamily="34" charset="0"/>
              <a:buChar char="•"/>
            </a:pPr>
            <a:endParaRPr lang="en-US" kern="0" dirty="0">
              <a:solidFill>
                <a:schemeClr val="accent6"/>
              </a:solidFill>
              <a:cs typeface="Times New Roman" pitchFamily="18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4642323" y="1582055"/>
            <a:ext cx="4325445" cy="45503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3" algn="l">
              <a:spcBef>
                <a:spcPts val="0"/>
              </a:spcBef>
            </a:pPr>
            <a:r>
              <a:rPr lang="en-US" sz="2000" kern="0" dirty="0">
                <a:solidFill>
                  <a:schemeClr val="accent6"/>
                </a:solidFill>
                <a:cs typeface="Times New Roman" pitchFamily="18" charset="0"/>
              </a:rPr>
              <a:t>Customer: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Customer satisfaction (CTQ)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On-time delivery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Product quality (KPOV)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Safety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Communications</a:t>
            </a:r>
          </a:p>
          <a:p>
            <a:pPr marL="0" lvl="3" algn="l">
              <a:spcBef>
                <a:spcPts val="0"/>
              </a:spcBef>
            </a:pPr>
            <a:r>
              <a:rPr lang="en-US" sz="2000" kern="0" dirty="0">
                <a:solidFill>
                  <a:schemeClr val="accent6"/>
                </a:solidFill>
                <a:cs typeface="Times New Roman" pitchFamily="18" charset="0"/>
              </a:rPr>
              <a:t>Learning and Growth: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6</a:t>
            </a:r>
            <a:r>
              <a:rPr lang="en-US" kern="0" dirty="0">
                <a:solidFill>
                  <a:schemeClr val="accent6"/>
                </a:solidFill>
                <a:cs typeface="Times New Roman" pitchFamily="18" charset="0"/>
                <a:sym typeface="Symbol"/>
              </a:rPr>
              <a:t> tool utilization</a:t>
            </a:r>
            <a:endParaRPr lang="en-US" kern="0" dirty="0">
              <a:solidFill>
                <a:schemeClr val="accent6"/>
              </a:solidFill>
              <a:cs typeface="Times New Roman" pitchFamily="18" charset="0"/>
            </a:endParaRP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Quality of training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Meeting effectiveness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Lessons learned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# of Employees trained in 6</a:t>
            </a:r>
            <a:r>
              <a:rPr lang="en-US" kern="0" dirty="0">
                <a:solidFill>
                  <a:schemeClr val="accent6"/>
                </a:solidFill>
                <a:cs typeface="Times New Roman" pitchFamily="18" charset="0"/>
                <a:sym typeface="Symbol"/>
              </a:rPr>
              <a:t>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  <a:sym typeface="Symbol"/>
              </a:rPr>
              <a:t>Project schedule vs. actual progress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  <a:sym typeface="Symbol"/>
              </a:rPr>
              <a:t># of projects completed</a:t>
            </a:r>
          </a:p>
          <a:p>
            <a:pPr marL="342900" lvl="3" indent="-342900" algn="l">
              <a:spcBef>
                <a:spcPts val="0"/>
              </a:spcBef>
              <a:buFont typeface="Arial" pitchFamily="34" charset="0"/>
              <a:buChar char="•"/>
            </a:pPr>
            <a:r>
              <a:rPr lang="en-US" kern="0" dirty="0">
                <a:solidFill>
                  <a:schemeClr val="accent6"/>
                </a:solidFill>
                <a:cs typeface="Times New Roman" pitchFamily="18" charset="0"/>
                <a:sym typeface="Symbol"/>
              </a:rPr>
              <a:t>Total $ saved on </a:t>
            </a:r>
            <a:r>
              <a:rPr lang="en-US" kern="0" dirty="0">
                <a:solidFill>
                  <a:schemeClr val="accent6"/>
                </a:solidFill>
                <a:cs typeface="Times New Roman" pitchFamily="18" charset="0"/>
              </a:rPr>
              <a:t>6</a:t>
            </a:r>
            <a:r>
              <a:rPr lang="en-US" kern="0" dirty="0">
                <a:solidFill>
                  <a:schemeClr val="accent6"/>
                </a:solidFill>
                <a:cs typeface="Times New Roman" pitchFamily="18" charset="0"/>
                <a:sym typeface="Symbol"/>
              </a:rPr>
              <a:t> projects</a:t>
            </a:r>
            <a:endParaRPr lang="en-US" kern="0" dirty="0">
              <a:solidFill>
                <a:schemeClr val="accent6"/>
              </a:solidFill>
              <a:cs typeface="Times New Roman" pitchFamily="18" charset="0"/>
            </a:endParaRPr>
          </a:p>
          <a:p>
            <a:pPr marL="342900" lvl="3" indent="-342900" algn="l">
              <a:spcBef>
                <a:spcPct val="10000"/>
              </a:spcBef>
              <a:buFont typeface="Arial" pitchFamily="34" charset="0"/>
              <a:buChar char="•"/>
            </a:pPr>
            <a:endParaRPr lang="en-US" kern="0" dirty="0">
              <a:solidFill>
                <a:schemeClr val="accent6"/>
              </a:solidFill>
              <a:cs typeface="Times New Roman" pitchFamily="18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8168" y="55227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5578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880720"/>
              </p:ext>
            </p:extLst>
          </p:nvPr>
        </p:nvGraphicFramePr>
        <p:xfrm>
          <a:off x="685053" y="1656463"/>
          <a:ext cx="8064500" cy="3552825"/>
        </p:xfrm>
        <a:graphic>
          <a:graphicData uri="http://schemas.openxmlformats.org/drawingml/2006/table">
            <a:tbl>
              <a:tblPr/>
              <a:tblGrid>
                <a:gridCol w="12811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44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88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6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68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96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30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353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76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Perspective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Measure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Good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January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Febuary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March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Financial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Material Cost to Gross Revenue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Operating Margin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Scrap &amp; Rework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Satisfaction rating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On time delivery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Inventory Available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Internal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Operator % to standard output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Cycle time days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1st time test yield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Learning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Employee turnover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and Growth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On time training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Six sigma/Lean Projects completed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39953" y="60287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053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r>
              <a:rPr lang="en-US" sz="3600" dirty="0">
                <a:cs typeface="Times New Roman" pitchFamily="18" charset="0"/>
              </a:rPr>
              <a:t>2.5  Problem Solving and </a:t>
            </a:r>
            <a:br>
              <a:rPr lang="en-US" sz="3600" dirty="0">
                <a:cs typeface="Times New Roman" pitchFamily="18" charset="0"/>
              </a:rPr>
            </a:br>
            <a:r>
              <a:rPr lang="en-US" sz="3600" dirty="0">
                <a:cs typeface="Times New Roman" pitchFamily="18" charset="0"/>
              </a:rPr>
              <a:t>Decision Making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01381" y="1547447"/>
            <a:ext cx="8518525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algn="l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Common process for problem solving or decision making: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Become aware of a problem or needed action.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Define the </a:t>
            </a:r>
            <a:r>
              <a:rPr lang="en-US" sz="2400" kern="0" dirty="0">
                <a:solidFill>
                  <a:srgbClr val="02027A"/>
                </a:solidFill>
              </a:rPr>
              <a:t>problem or needed action.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</a:rPr>
              <a:t>Consider alternatives and their consequences.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</a:rPr>
              <a:t>Select an approach.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</a:rPr>
              <a:t>Implement the approach.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</a:rPr>
              <a:t>Provide feedback.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  <a:p>
            <a:pPr marL="0" lvl="1" algn="l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</a:rPr>
              <a:t>Type III error in decision making:</a:t>
            </a:r>
          </a:p>
          <a:p>
            <a:pPr lvl="1" indent="-457200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</a:rPr>
              <a:t>The wrong basic problem is often solved.</a:t>
            </a:r>
          </a:p>
          <a:p>
            <a:pPr marL="0" lvl="1" algn="l">
              <a:spcBef>
                <a:spcPct val="10000"/>
              </a:spcBef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  <a:p>
            <a:pPr marL="352425" lvl="1" indent="-352425" algn="l">
              <a:spcBef>
                <a:spcPct val="10000"/>
              </a:spcBef>
              <a:buFont typeface="Arial" pitchFamily="34" charset="0"/>
              <a:buChar char="•"/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0306" y="55274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09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cs typeface="Times New Roman" pitchFamily="18" charset="0"/>
              </a:rPr>
              <a:t>2.5  Problem Solving and </a:t>
            </a:r>
            <a:br>
              <a:rPr lang="en-US" sz="3600" dirty="0">
                <a:cs typeface="Times New Roman" pitchFamily="18" charset="0"/>
              </a:rPr>
            </a:br>
            <a:r>
              <a:rPr lang="en-US" sz="3600" dirty="0">
                <a:cs typeface="Times New Roman" pitchFamily="18" charset="0"/>
              </a:rPr>
              <a:t>Decision Making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8826" y="2019590"/>
            <a:ext cx="4597075" cy="14365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</a:rPr>
              <a:t>Process Improvement Flowchart</a:t>
            </a:r>
          </a:p>
          <a:p>
            <a:pPr marL="0" lvl="1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</a:rPr>
              <a:t>- </a:t>
            </a:r>
            <a:r>
              <a:rPr lang="en-US" sz="2400" kern="0" dirty="0" err="1">
                <a:solidFill>
                  <a:srgbClr val="02027A"/>
                </a:solidFill>
              </a:rPr>
              <a:t>Shewhart</a:t>
            </a:r>
            <a:r>
              <a:rPr lang="en-US" sz="2400" kern="0" dirty="0">
                <a:solidFill>
                  <a:srgbClr val="02027A"/>
                </a:solidFill>
              </a:rPr>
              <a:t> -	</a:t>
            </a:r>
          </a:p>
          <a:p>
            <a:pPr marL="0" lvl="1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</a:rPr>
              <a:t>Plan-do-check-act (PDCA)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4373347" y="1853564"/>
            <a:ext cx="4259209" cy="3865984"/>
            <a:chOff x="4801972" y="2282189"/>
            <a:chExt cx="3476625" cy="3400425"/>
          </a:xfrm>
        </p:grpSpPr>
        <p:pic>
          <p:nvPicPr>
            <p:cNvPr id="9" name="Picture 8"/>
            <p:cNvPicPr/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86" t="3755" r="26184" b="3755"/>
            <a:stretch/>
          </p:blipFill>
          <p:spPr bwMode="auto">
            <a:xfrm>
              <a:off x="5016284" y="2496502"/>
              <a:ext cx="2833688" cy="29718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" name="Group 1"/>
            <p:cNvGrpSpPr/>
            <p:nvPr/>
          </p:nvGrpSpPr>
          <p:grpSpPr>
            <a:xfrm>
              <a:off x="4801972" y="2282189"/>
              <a:ext cx="3476625" cy="3400425"/>
              <a:chOff x="2833687" y="1728787"/>
              <a:chExt cx="3476625" cy="3400425"/>
            </a:xfrm>
          </p:grpSpPr>
          <p:sp>
            <p:nvSpPr>
              <p:cNvPr id="4" name="Curved Left Arrow 3"/>
              <p:cNvSpPr/>
              <p:nvPr/>
            </p:nvSpPr>
            <p:spPr>
              <a:xfrm>
                <a:off x="5881687" y="2839402"/>
                <a:ext cx="428625" cy="1200150"/>
              </a:xfrm>
              <a:prstGeom prst="curvedLeftArrow">
                <a:avLst/>
              </a:prstGeom>
              <a:solidFill>
                <a:srgbClr val="4F81BD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" name="Curved Left Arrow 5"/>
              <p:cNvSpPr/>
              <p:nvPr/>
            </p:nvSpPr>
            <p:spPr>
              <a:xfrm flipH="1" flipV="1">
                <a:off x="2833687" y="2782252"/>
                <a:ext cx="428625" cy="1200150"/>
              </a:xfrm>
              <a:prstGeom prst="curvedLeftArrow">
                <a:avLst/>
              </a:prstGeom>
              <a:solidFill>
                <a:srgbClr val="4F81BD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" name="Curved Left Arrow 6"/>
              <p:cNvSpPr/>
              <p:nvPr/>
            </p:nvSpPr>
            <p:spPr>
              <a:xfrm rot="16200000">
                <a:off x="4413884" y="1343025"/>
                <a:ext cx="428625" cy="1200150"/>
              </a:xfrm>
              <a:prstGeom prst="curvedLeftArrow">
                <a:avLst/>
              </a:prstGeom>
              <a:solidFill>
                <a:srgbClr val="4F81BD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" name="Curved Left Arrow 7"/>
              <p:cNvSpPr/>
              <p:nvPr/>
            </p:nvSpPr>
            <p:spPr>
              <a:xfrm rot="5400000">
                <a:off x="4328159" y="4314825"/>
                <a:ext cx="428625" cy="1200150"/>
              </a:xfrm>
              <a:prstGeom prst="curvedLeftArrow">
                <a:avLst/>
              </a:prstGeom>
              <a:solidFill>
                <a:srgbClr val="4F81BD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11" name="Rectangle 10"/>
          <p:cNvSpPr/>
          <p:nvPr/>
        </p:nvSpPr>
        <p:spPr>
          <a:xfrm>
            <a:off x="63901" y="4428564"/>
            <a:ext cx="4572000" cy="127419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lvl="1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</a:rPr>
              <a:t>Improvement Methodology</a:t>
            </a:r>
          </a:p>
          <a:p>
            <a:pPr marL="0" lvl="1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</a:rPr>
              <a:t>- Deming -</a:t>
            </a:r>
          </a:p>
          <a:p>
            <a:pPr marL="0" lvl="1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</a:rPr>
              <a:t>Plan-do-study-act (PDSA)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37395" y="61264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25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r>
              <a:rPr lang="en-US" sz="3600" dirty="0">
                <a:cs typeface="Times New Roman" pitchFamily="18" charset="0"/>
              </a:rPr>
              <a:t>8D process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01381" y="1547447"/>
            <a:ext cx="8518525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algn="l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</a:rPr>
              <a:t>Standardized Problem-solving Process (Chrysler, Ford, GM):</a:t>
            </a:r>
          </a:p>
          <a:p>
            <a:pPr marL="0" lvl="1" algn="l">
              <a:spcBef>
                <a:spcPct val="10000"/>
              </a:spcBef>
            </a:pPr>
            <a:r>
              <a:rPr lang="en-US" sz="2400" kern="0" dirty="0">
                <a:solidFill>
                  <a:srgbClr val="02027A"/>
                </a:solidFill>
              </a:rPr>
              <a:t>	8 disciplines (8D)</a:t>
            </a:r>
          </a:p>
          <a:p>
            <a:pPr marL="0" lvl="1" algn="l">
              <a:spcBef>
                <a:spcPct val="10000"/>
              </a:spcBef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  <a:p>
            <a:pPr lvl="3" algn="l"/>
            <a:r>
              <a:rPr lang="en-US" sz="2400" b="1" dirty="0"/>
              <a:t>D-0 Decide to use the 8D Process </a:t>
            </a:r>
          </a:p>
          <a:p>
            <a:pPr lvl="3" algn="l"/>
            <a:r>
              <a:rPr lang="en-US" sz="2400" b="1" dirty="0"/>
              <a:t>D-1 Establish Team</a:t>
            </a:r>
            <a:endParaRPr lang="en-US" sz="2400" dirty="0"/>
          </a:p>
          <a:p>
            <a:pPr lvl="3" algn="l"/>
            <a:r>
              <a:rPr lang="en-US" sz="2400" b="1" dirty="0"/>
              <a:t>D-2 Describe Problem </a:t>
            </a:r>
            <a:endParaRPr lang="en-US" sz="2400" dirty="0"/>
          </a:p>
          <a:p>
            <a:pPr lvl="3" algn="l"/>
            <a:r>
              <a:rPr lang="en-US" sz="2400" b="1" dirty="0"/>
              <a:t>D-3 Implement Interim Containment</a:t>
            </a:r>
            <a:endParaRPr lang="en-US" sz="2400" dirty="0"/>
          </a:p>
          <a:p>
            <a:pPr lvl="3" algn="l"/>
            <a:r>
              <a:rPr lang="en-US" sz="2400" b="1" dirty="0"/>
              <a:t>D-4 Find Root Cause</a:t>
            </a:r>
            <a:endParaRPr lang="en-US" sz="2400" dirty="0"/>
          </a:p>
          <a:p>
            <a:pPr lvl="3" algn="l"/>
            <a:r>
              <a:rPr lang="en-US" sz="2400" b="1" dirty="0"/>
              <a:t>D-5 Develop alternate solutions</a:t>
            </a:r>
            <a:endParaRPr lang="en-US" sz="2400" dirty="0"/>
          </a:p>
          <a:p>
            <a:pPr lvl="3" algn="l"/>
            <a:r>
              <a:rPr lang="fr-FR" sz="2400" b="1" dirty="0"/>
              <a:t>D-6 </a:t>
            </a:r>
            <a:r>
              <a:rPr lang="fr-FR" sz="2400" b="1" dirty="0" err="1"/>
              <a:t>Implement</a:t>
            </a:r>
            <a:r>
              <a:rPr lang="fr-FR" sz="2400" b="1" dirty="0"/>
              <a:t> Permanent Corrective Action</a:t>
            </a:r>
            <a:endParaRPr lang="fr-FR" sz="2400" dirty="0"/>
          </a:p>
          <a:p>
            <a:pPr lvl="3" algn="l"/>
            <a:r>
              <a:rPr lang="en-US" sz="2400" b="1" dirty="0"/>
              <a:t>D-7 Prevent Recurrence</a:t>
            </a:r>
            <a:endParaRPr lang="en-US" sz="2400" dirty="0"/>
          </a:p>
          <a:p>
            <a:pPr lvl="3" algn="l"/>
            <a:r>
              <a:rPr lang="en-US" sz="2400" b="1" dirty="0"/>
              <a:t>D-8 Congratulate Team</a:t>
            </a:r>
            <a:endParaRPr lang="en-US" sz="2400" dirty="0"/>
          </a:p>
          <a:p>
            <a:pPr marL="0" lvl="1" algn="l">
              <a:spcBef>
                <a:spcPct val="10000"/>
              </a:spcBef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  <a:p>
            <a:pPr marL="352425" lvl="1" indent="-352425" algn="l">
              <a:spcBef>
                <a:spcPct val="10000"/>
              </a:spcBef>
              <a:buFont typeface="Arial" pitchFamily="34" charset="0"/>
              <a:buChar char="•"/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0306" y="58322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574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0" y="1547447"/>
            <a:ext cx="8967769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3" algn="l">
              <a:spcBef>
                <a:spcPts val="0"/>
              </a:spcBef>
            </a:pPr>
            <a:r>
              <a:rPr lang="en-US" sz="2400" kern="0" dirty="0">
                <a:solidFill>
                  <a:schemeClr val="accent6"/>
                </a:solidFill>
                <a:cs typeface="Times New Roman" pitchFamily="18" charset="0"/>
              </a:rPr>
              <a:t>Define phase: describes the CTQ/business issue, the customer, and the involved core business process. </a:t>
            </a:r>
          </a:p>
          <a:p>
            <a:pPr marL="0" lvl="3" algn="l">
              <a:spcBef>
                <a:spcPts val="0"/>
              </a:spcBef>
            </a:pPr>
            <a:endParaRPr lang="en-US" sz="2400" kern="0" dirty="0">
              <a:solidFill>
                <a:schemeClr val="accent6"/>
              </a:solidFill>
              <a:latin typeface="+mn-lt"/>
              <a:cs typeface="Times New Roman" pitchFamily="18" charset="0"/>
            </a:endParaRPr>
          </a:p>
          <a:p>
            <a:pPr marL="228600" indent="-228600" algn="l">
              <a:spcBef>
                <a:spcPts val="0"/>
              </a:spcBef>
              <a:spcAft>
                <a:spcPts val="0"/>
              </a:spcAft>
              <a:buFont typeface="Arial"/>
              <a:buChar char="•"/>
              <a:tabLst>
                <a:tab pos="18288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Problem statement is formulated; 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800100" lvl="1" indent="-342900" algn="l">
              <a:buFont typeface="Arial" pitchFamily="34" charset="0"/>
              <a:buChar char="−"/>
              <a:tabLst>
                <a:tab pos="4572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A 2-3 sentence problem statement </a:t>
            </a:r>
          </a:p>
          <a:p>
            <a:pPr marL="800100" lvl="1" indent="-342900" algn="l">
              <a:buFont typeface="Arial" pitchFamily="34" charset="0"/>
              <a:buChar char="−"/>
              <a:tabLst>
                <a:tab pos="4572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Focus on the symptoms and not the possible solution. </a:t>
            </a:r>
            <a:endParaRPr lang="en-US" sz="2400" dirty="0">
              <a:cs typeface="Times New Roman"/>
            </a:endParaRPr>
          </a:p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Calibri"/>
                <a:ea typeface="Calibri"/>
                <a:cs typeface="Times New Roman"/>
              </a:rPr>
              <a:t> </a:t>
            </a:r>
          </a:p>
          <a:p>
            <a:pPr marL="228600" indent="-228600" algn="l">
              <a:spcBef>
                <a:spcPts val="0"/>
              </a:spcBef>
              <a:spcAft>
                <a:spcPts val="0"/>
              </a:spcAft>
              <a:buFont typeface="Arial"/>
              <a:buChar char="•"/>
              <a:tabLst>
                <a:tab pos="18288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Process is defined.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742950" lvl="1" indent="-285750" algn="l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−"/>
              <a:tabLst>
                <a:tab pos="20574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Identification of both internal and external customers; 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742950" lvl="1" indent="-285750" algn="l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−"/>
              <a:tabLst>
                <a:tab pos="20574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Development of high-level process map – four-seven steps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742950" lvl="1" indent="-285750" algn="l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−"/>
              <a:tabLst>
                <a:tab pos="22860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Initiation of SIPOC: </a:t>
            </a:r>
          </a:p>
          <a:p>
            <a:pPr lvl="2" algn="l">
              <a:spcBef>
                <a:spcPts val="0"/>
              </a:spcBef>
              <a:spcAft>
                <a:spcPts val="0"/>
              </a:spcAft>
              <a:tabLst>
                <a:tab pos="22860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   Suppliers, Inputs, Process, Outputs, Customers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0" lvl="3" algn="l">
              <a:spcBef>
                <a:spcPts val="0"/>
              </a:spcBef>
            </a:pPr>
            <a:endParaRPr lang="en-US" sz="2400" kern="0" dirty="0">
              <a:solidFill>
                <a:schemeClr val="accent6"/>
              </a:solidFill>
              <a:latin typeface="+mn-lt"/>
              <a:cs typeface="Times New Roman" pitchFamily="18" charset="0"/>
            </a:endParaRPr>
          </a:p>
          <a:p>
            <a:pPr marL="352425" lvl="3" indent="-352425" algn="l">
              <a:spcBef>
                <a:spcPts val="0"/>
              </a:spcBef>
              <a:buFont typeface="Arial" pitchFamily="34" charset="0"/>
              <a:buChar char="•"/>
            </a:pPr>
            <a:endParaRPr lang="en-US" sz="2400" kern="0" dirty="0">
              <a:solidFill>
                <a:schemeClr val="accent6"/>
              </a:solidFill>
              <a:latin typeface="+mn-lt"/>
              <a:cs typeface="Times New Roman" pitchFamily="18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pPr lvl="0"/>
            <a:r>
              <a:rPr lang="en-US" sz="2800" dirty="0">
                <a:cs typeface="Times New Roman" pitchFamily="18" charset="0"/>
              </a:rPr>
              <a:t>2.7  S</a:t>
            </a:r>
            <a:r>
              <a:rPr lang="en-US" sz="2800" baseline="30000" dirty="0">
                <a:cs typeface="Times New Roman" pitchFamily="18" charset="0"/>
              </a:rPr>
              <a:t>4</a:t>
            </a:r>
            <a:r>
              <a:rPr lang="en-US" sz="2800" dirty="0">
                <a:cs typeface="Times New Roman" pitchFamily="18" charset="0"/>
              </a:rPr>
              <a:t>/IEE DMAIC Define Phase Execution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8169" y="55274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1375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57225" y="2130425"/>
            <a:ext cx="7800975" cy="2911475"/>
          </a:xfrm>
        </p:spPr>
        <p:txBody>
          <a:bodyPr/>
          <a:lstStyle/>
          <a:p>
            <a:r>
              <a:rPr lang="en-US" dirty="0">
                <a:solidFill>
                  <a:srgbClr val="000066"/>
                </a:solidFill>
              </a:rPr>
              <a:t>Chapter 2</a:t>
            </a:r>
            <a:br>
              <a:rPr lang="en-US" dirty="0">
                <a:solidFill>
                  <a:srgbClr val="000066"/>
                </a:solidFill>
              </a:rPr>
            </a:br>
            <a:r>
              <a:rPr lang="en-US" dirty="0">
                <a:solidFill>
                  <a:srgbClr val="000066"/>
                </a:solidFill>
              </a:rPr>
              <a:t>Voice of the Customer and </a:t>
            </a:r>
            <a:br>
              <a:rPr lang="en-US" dirty="0">
                <a:solidFill>
                  <a:srgbClr val="000066"/>
                </a:solidFill>
              </a:rPr>
            </a:br>
            <a:r>
              <a:rPr lang="en-US" dirty="0">
                <a:solidFill>
                  <a:srgbClr val="000066"/>
                </a:solidFill>
              </a:rPr>
              <a:t>S</a:t>
            </a:r>
            <a:r>
              <a:rPr lang="en-US" baseline="30000" dirty="0">
                <a:solidFill>
                  <a:srgbClr val="000066"/>
                </a:solidFill>
              </a:rPr>
              <a:t>4</a:t>
            </a:r>
            <a:r>
              <a:rPr lang="en-US" dirty="0">
                <a:solidFill>
                  <a:srgbClr val="000066"/>
                </a:solidFill>
              </a:rPr>
              <a:t>/IEE Define Phase</a:t>
            </a: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SIPOC Example</a:t>
            </a:r>
          </a:p>
        </p:txBody>
      </p:sp>
      <p:sp>
        <p:nvSpPr>
          <p:cNvPr id="21" name="Rectangle 39"/>
          <p:cNvSpPr>
            <a:spLocks noChangeArrowheads="1"/>
          </p:cNvSpPr>
          <p:nvPr/>
        </p:nvSpPr>
        <p:spPr bwMode="auto">
          <a:xfrm>
            <a:off x="1531938" y="20018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47"/>
          <p:cNvSpPr>
            <a:spLocks noChangeArrowheads="1"/>
          </p:cNvSpPr>
          <p:nvPr/>
        </p:nvSpPr>
        <p:spPr bwMode="auto">
          <a:xfrm>
            <a:off x="1531938" y="24590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097" name="Picture 49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59" t="16366" r="26017" b="18902"/>
          <a:stretch/>
        </p:blipFill>
        <p:spPr bwMode="auto">
          <a:xfrm>
            <a:off x="1001484" y="1240970"/>
            <a:ext cx="7315201" cy="4735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75195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8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16879" y="1547447"/>
            <a:ext cx="8650890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28600" indent="-228600" algn="l">
              <a:spcBef>
                <a:spcPts val="600"/>
              </a:spcBef>
              <a:spcAft>
                <a:spcPts val="0"/>
              </a:spcAft>
              <a:buFont typeface="Arial"/>
              <a:buChar char="•"/>
              <a:tabLst>
                <a:tab pos="18288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Project scope is determined</a:t>
            </a:r>
            <a:endParaRPr lang="en-US" sz="2400" dirty="0">
              <a:latin typeface="Times New Roman"/>
              <a:cs typeface="Times New Roman"/>
            </a:endParaRPr>
          </a:p>
          <a:p>
            <a:pPr marL="742950" lvl="1" indent="-285750" algn="l">
              <a:spcBef>
                <a:spcPts val="600"/>
              </a:spcBef>
              <a:spcAft>
                <a:spcPts val="0"/>
              </a:spcAft>
              <a:buFontTx/>
              <a:buChar char="−"/>
              <a:tabLst>
                <a:tab pos="18288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Identification and definition of what is to be improved;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800100" lvl="1" indent="-342900" algn="l">
              <a:spcBef>
                <a:spcPts val="600"/>
              </a:spcBef>
              <a:buFontTx/>
              <a:buChar char="−"/>
              <a:tabLst>
                <a:tab pos="4572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The project scope needs to be sized correctly and documented in a project charter format.</a:t>
            </a:r>
            <a:endParaRPr lang="en-US" sz="2400" dirty="0">
              <a:cs typeface="Times New Roman"/>
            </a:endParaRPr>
          </a:p>
          <a:p>
            <a:pPr marL="800100" lvl="1" indent="-342900" algn="l">
              <a:spcBef>
                <a:spcPts val="600"/>
              </a:spcBef>
              <a:buFontTx/>
              <a:buChar char="−"/>
              <a:tabLst>
                <a:tab pos="4572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Projects should be large enough to justify the investment of resources, but small enough to ensure problem understanding and development of sustainable solutions.  </a:t>
            </a:r>
            <a:endParaRPr lang="en-US" sz="2400" dirty="0">
              <a:cs typeface="Times New Roman"/>
            </a:endParaRPr>
          </a:p>
          <a:p>
            <a:pPr marL="800100" lvl="1" indent="-342900" algn="l">
              <a:spcBef>
                <a:spcPts val="600"/>
              </a:spcBef>
              <a:buFontTx/>
              <a:buChar char="−"/>
              <a:tabLst>
                <a:tab pos="4572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The scope should accurately define the bounds of the project so project creep is avoided.  </a:t>
            </a:r>
          </a:p>
          <a:p>
            <a:pPr marL="800100" lvl="1" indent="-342900" algn="l">
              <a:spcBef>
                <a:spcPts val="600"/>
              </a:spcBef>
              <a:buFontTx/>
              <a:buChar char="−"/>
              <a:tabLst>
                <a:tab pos="457200" algn="l"/>
              </a:tabLst>
            </a:pPr>
            <a:endParaRPr lang="en-US" sz="2400" dirty="0">
              <a:cs typeface="Times New Roman"/>
            </a:endParaRPr>
          </a:p>
          <a:p>
            <a:pPr marL="352425" lvl="3" indent="-352425" algn="l">
              <a:spcBef>
                <a:spcPts val="0"/>
              </a:spcBef>
              <a:buFont typeface="Arial" pitchFamily="34" charset="0"/>
              <a:buChar char="•"/>
            </a:pPr>
            <a:endParaRPr lang="en-US" sz="2400" kern="0" dirty="0">
              <a:solidFill>
                <a:schemeClr val="accent6"/>
              </a:solidFill>
              <a:cs typeface="Times New Roman" pitchFamily="18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pPr lvl="0"/>
            <a:r>
              <a:rPr lang="en-US" sz="2800" dirty="0">
                <a:cs typeface="Times New Roman" pitchFamily="18" charset="0"/>
              </a:rPr>
              <a:t>2.7  S</a:t>
            </a:r>
            <a:r>
              <a:rPr lang="en-US" sz="2800" baseline="30000" dirty="0">
                <a:cs typeface="Times New Roman" pitchFamily="18" charset="0"/>
              </a:rPr>
              <a:t>4</a:t>
            </a:r>
            <a:r>
              <a:rPr lang="en-US" sz="2800" dirty="0">
                <a:cs typeface="Times New Roman" pitchFamily="18" charset="0"/>
              </a:rPr>
              <a:t>/IEE DMAIC Define Phase Execution:</a:t>
            </a:r>
            <a:br>
              <a:rPr lang="en-US" sz="2800" dirty="0">
                <a:cs typeface="Times New Roman" pitchFamily="18" charset="0"/>
              </a:rPr>
            </a:br>
            <a:r>
              <a:rPr lang="en-US" sz="2800" dirty="0">
                <a:cs typeface="Times New Roman" pitchFamily="18" charset="0"/>
              </a:rPr>
              <a:t>Focus Areas: Project Scope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8169" y="55274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135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16879" y="1547447"/>
            <a:ext cx="8650890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28600" indent="-228600" algn="l">
              <a:spcBef>
                <a:spcPts val="600"/>
              </a:spcBef>
              <a:spcAft>
                <a:spcPts val="0"/>
              </a:spcAft>
              <a:buFont typeface="Arial"/>
              <a:buChar char="•"/>
              <a:tabLst>
                <a:tab pos="18288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Measures are defined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800100" lvl="1" indent="-342900" algn="l">
              <a:spcBef>
                <a:spcPts val="600"/>
              </a:spcBef>
              <a:spcAft>
                <a:spcPts val="0"/>
              </a:spcAft>
              <a:buFontTx/>
              <a:buChar char="-"/>
              <a:tabLst>
                <a:tab pos="9144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Definition of the CTQ/30,000-foot-level metrics;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800100" lvl="1" indent="-342900" algn="l">
              <a:spcBef>
                <a:spcPts val="600"/>
              </a:spcBef>
              <a:spcAft>
                <a:spcPts val="0"/>
              </a:spcAft>
              <a:buFontTx/>
              <a:buChar char="-"/>
              <a:tabLst>
                <a:tab pos="9144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Identification of specific process metrics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800100" lvl="1" indent="-342900" algn="l">
              <a:spcBef>
                <a:spcPts val="600"/>
              </a:spcBef>
              <a:spcAft>
                <a:spcPts val="0"/>
              </a:spcAft>
              <a:buFontTx/>
              <a:buChar char="-"/>
              <a:tabLst>
                <a:tab pos="9144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Estimation of COPQ/CODND;</a:t>
            </a:r>
            <a:endParaRPr lang="en-US" sz="2400" dirty="0">
              <a:latin typeface="Times New Roman"/>
              <a:ea typeface="Times New Roman"/>
              <a:cs typeface="Times New Roman"/>
            </a:endParaRPr>
          </a:p>
          <a:p>
            <a:pPr marL="800100" lvl="1" indent="-342900" algn="l">
              <a:spcBef>
                <a:spcPts val="600"/>
              </a:spcBef>
              <a:buFontTx/>
              <a:buChar char="-"/>
              <a:tabLst>
                <a:tab pos="9144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The financial liaison should work closely with the project leader and champion to create a cost-benefit analysis for the project. </a:t>
            </a:r>
            <a:endParaRPr lang="en-US" sz="2400" dirty="0">
              <a:cs typeface="Times New Roman"/>
            </a:endParaRPr>
          </a:p>
          <a:p>
            <a:pPr marL="800100" lvl="1" indent="-342900" algn="l">
              <a:spcBef>
                <a:spcPts val="600"/>
              </a:spcBef>
              <a:buFontTx/>
              <a:buChar char="-"/>
              <a:tabLst>
                <a:tab pos="914400" algn="l"/>
              </a:tabLst>
            </a:pPr>
            <a:r>
              <a:rPr lang="en-US" sz="2400" dirty="0">
                <a:solidFill>
                  <a:srgbClr val="2D2D8A"/>
                </a:solidFill>
                <a:latin typeface="Arial"/>
                <a:cs typeface="Times New Roman"/>
              </a:rPr>
              <a:t>Targeted improvement goals should be SMART.  </a:t>
            </a:r>
            <a:endParaRPr lang="en-US" sz="2400" dirty="0">
              <a:cs typeface="Times New Roman"/>
            </a:endParaRPr>
          </a:p>
          <a:p>
            <a:pPr marL="352425" lvl="3" indent="-352425" algn="l">
              <a:spcBef>
                <a:spcPts val="0"/>
              </a:spcBef>
              <a:buFont typeface="Arial" pitchFamily="34" charset="0"/>
              <a:buChar char="•"/>
            </a:pPr>
            <a:endParaRPr lang="en-US" sz="2400" kern="0" dirty="0">
              <a:solidFill>
                <a:schemeClr val="accent6"/>
              </a:solidFill>
              <a:cs typeface="Times New Roman" pitchFamily="18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pPr lvl="0"/>
            <a:r>
              <a:rPr lang="en-US" sz="2800" dirty="0">
                <a:cs typeface="Times New Roman" pitchFamily="18" charset="0"/>
              </a:rPr>
              <a:t>2.7  S</a:t>
            </a:r>
            <a:r>
              <a:rPr lang="en-US" sz="2800" baseline="30000" dirty="0">
                <a:cs typeface="Times New Roman" pitchFamily="18" charset="0"/>
              </a:rPr>
              <a:t>4</a:t>
            </a:r>
            <a:r>
              <a:rPr lang="en-US" sz="2800" dirty="0">
                <a:cs typeface="Times New Roman" pitchFamily="18" charset="0"/>
              </a:rPr>
              <a:t>/IEE DMAIC Define Phase Execution:</a:t>
            </a:r>
            <a:br>
              <a:rPr lang="en-US" sz="2800" dirty="0">
                <a:cs typeface="Times New Roman" pitchFamily="18" charset="0"/>
              </a:rPr>
            </a:br>
            <a:r>
              <a:rPr lang="en-US" sz="2800" dirty="0">
                <a:cs typeface="Times New Roman" pitchFamily="18" charset="0"/>
              </a:rPr>
              <a:t>Focus Areas: Measurements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64285" y="55165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3058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16879" y="1547447"/>
            <a:ext cx="8650890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52425" lvl="3" indent="-352425" algn="l">
              <a:spcBef>
                <a:spcPts val="12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chemeClr val="accent6"/>
                </a:solidFill>
                <a:cs typeface="Times New Roman" pitchFamily="18" charset="0"/>
              </a:rPr>
              <a:t>Stakeholders (finance, managers, people who are working in the process, upstream/downstream departments, suppliers, and customers) need to agree to the usefulness of the project and its problem statement.</a:t>
            </a:r>
          </a:p>
          <a:p>
            <a:pPr marL="352425" lvl="3" indent="-352425" algn="l">
              <a:spcBef>
                <a:spcPts val="12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chemeClr val="accent6"/>
                </a:solidFill>
                <a:cs typeface="Times New Roman" pitchFamily="18" charset="0"/>
              </a:rPr>
              <a:t>All involved need to agree to the objectives, scope, boundaries, resources, project transition, and closure of the project charter.  </a:t>
            </a:r>
          </a:p>
          <a:p>
            <a:pPr marL="352425" lvl="3" indent="-352425" algn="l">
              <a:spcBef>
                <a:spcPts val="12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chemeClr val="accent6"/>
                </a:solidFill>
                <a:cs typeface="Times New Roman" pitchFamily="18" charset="0"/>
              </a:rPr>
              <a:t>The details of the charter should be updated as the project proceeds and stakeholders informed of progress.</a:t>
            </a:r>
          </a:p>
          <a:p>
            <a:pPr marL="352425" lvl="3" indent="-352425" algn="l">
              <a:spcBef>
                <a:spcPts val="0"/>
              </a:spcBef>
              <a:buFont typeface="Arial" pitchFamily="34" charset="0"/>
              <a:buChar char="•"/>
            </a:pPr>
            <a:endParaRPr lang="en-US" sz="2000" kern="0" dirty="0">
              <a:solidFill>
                <a:schemeClr val="accent6"/>
              </a:solidFill>
              <a:cs typeface="Times New Roman" pitchFamily="18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pPr lvl="0"/>
            <a:r>
              <a:rPr lang="en-US" sz="2800" dirty="0">
                <a:cs typeface="Times New Roman" pitchFamily="18" charset="0"/>
              </a:rPr>
              <a:t>2.7  S</a:t>
            </a:r>
            <a:r>
              <a:rPr lang="en-US" sz="2800" baseline="30000" dirty="0">
                <a:cs typeface="Times New Roman" pitchFamily="18" charset="0"/>
              </a:rPr>
              <a:t>4</a:t>
            </a:r>
            <a:r>
              <a:rPr lang="en-US" sz="2800" dirty="0">
                <a:cs typeface="Times New Roman" pitchFamily="18" charset="0"/>
              </a:rPr>
              <a:t>/IEE DMAIC Define Phase Execution:</a:t>
            </a:r>
            <a:br>
              <a:rPr lang="en-US" sz="2800" dirty="0">
                <a:cs typeface="Times New Roman" pitchFamily="18" charset="0"/>
              </a:rPr>
            </a:br>
            <a:r>
              <a:rPr lang="en-US" sz="2800" dirty="0">
                <a:cs typeface="Times New Roman" pitchFamily="18" charset="0"/>
              </a:rPr>
              <a:t>Focus Areas: Stakeholders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77200" y="54512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5872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16879" y="1547447"/>
            <a:ext cx="8650890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52425" lvl="3" indent="-352425" algn="l">
              <a:spcBef>
                <a:spcPts val="12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chemeClr val="accent6"/>
                </a:solidFill>
                <a:cs typeface="Times New Roman" pitchFamily="18" charset="0"/>
              </a:rPr>
              <a:t>Team members should be selected by the champion and project leader (e. g., black belt) such that they provide different insights and skills (e.g., self-facilitation, technical/subject matter expert) needed for the successful completion of the project in a timely fashion.</a:t>
            </a:r>
          </a:p>
          <a:p>
            <a:pPr marL="352425" lvl="3" indent="-352425" algn="l">
              <a:spcBef>
                <a:spcPts val="12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chemeClr val="accent6"/>
                </a:solidFill>
                <a:cs typeface="Times New Roman" pitchFamily="18" charset="0"/>
              </a:rPr>
              <a:t>Names, roles, and amount of time for project dedication should be addressed for each team member.</a:t>
            </a:r>
          </a:p>
          <a:p>
            <a:pPr marL="0" lvl="3" algn="l">
              <a:spcBef>
                <a:spcPts val="0"/>
              </a:spcBef>
            </a:pPr>
            <a:r>
              <a:rPr lang="en-US" sz="2400" kern="0" dirty="0">
                <a:solidFill>
                  <a:schemeClr val="accent6"/>
                </a:solidFill>
                <a:cs typeface="Times New Roman" pitchFamily="18" charset="0"/>
              </a:rPr>
              <a:t>.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pPr lvl="0"/>
            <a:r>
              <a:rPr lang="en-US" sz="2800" dirty="0">
                <a:cs typeface="Times New Roman" pitchFamily="18" charset="0"/>
              </a:rPr>
              <a:t>2.7  S</a:t>
            </a:r>
            <a:r>
              <a:rPr lang="en-US" sz="2800" baseline="30000" dirty="0">
                <a:cs typeface="Times New Roman" pitchFamily="18" charset="0"/>
              </a:rPr>
              <a:t>4</a:t>
            </a:r>
            <a:r>
              <a:rPr lang="en-US" sz="2800" dirty="0">
                <a:cs typeface="Times New Roman" pitchFamily="18" charset="0"/>
              </a:rPr>
              <a:t>/IEE DMAIC Define Phase Execution:</a:t>
            </a:r>
            <a:br>
              <a:rPr lang="en-US" sz="2800" dirty="0">
                <a:cs typeface="Times New Roman" pitchFamily="18" charset="0"/>
              </a:rPr>
            </a:br>
            <a:r>
              <a:rPr lang="en-US" sz="2800" dirty="0">
                <a:cs typeface="Times New Roman" pitchFamily="18" charset="0"/>
              </a:rPr>
              <a:t>Focus Areas: Project Team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55274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415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Assignments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81943"/>
            <a:ext cx="8229600" cy="718457"/>
          </a:xfrm>
        </p:spPr>
        <p:txBody>
          <a:bodyPr/>
          <a:lstStyle/>
          <a:p>
            <a:pPr marL="0" indent="0">
              <a:buNone/>
            </a:pPr>
            <a:r>
              <a:rPr lang="en-US" sz="2200" dirty="0"/>
              <a:t>No assignments associated with this lecture.</a:t>
            </a:r>
          </a:p>
        </p:txBody>
      </p:sp>
    </p:spTree>
    <p:extLst>
      <p:ext uri="{BB962C8B-B14F-4D97-AF65-F5344CB8AC3E}">
        <p14:creationId xmlns:p14="http://schemas.microsoft.com/office/powerpoint/2010/main" val="622048834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r>
              <a:rPr lang="en-US" sz="3600" dirty="0">
                <a:cs typeface="Times New Roman" pitchFamily="18" charset="0"/>
              </a:rPr>
              <a:t>Introduction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01381" y="1547447"/>
            <a:ext cx="8518525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52425" lvl="0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600" kern="0" dirty="0">
                <a:solidFill>
                  <a:srgbClr val="02027A"/>
                </a:solidFill>
                <a:latin typeface="+mn-lt"/>
              </a:rPr>
              <a:t>Key system outputs of an organization should be tracked as a process.</a:t>
            </a:r>
          </a:p>
          <a:p>
            <a:pPr marL="352425" lvl="0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600" kern="0" dirty="0">
                <a:solidFill>
                  <a:srgbClr val="02027A"/>
                </a:solidFill>
                <a:latin typeface="+mn-lt"/>
              </a:rPr>
              <a:t>Customer satisfaction: common metrics to all</a:t>
            </a:r>
          </a:p>
          <a:p>
            <a:pPr marL="352425" lvl="0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600" kern="0" dirty="0">
                <a:solidFill>
                  <a:srgbClr val="02027A"/>
                </a:solidFill>
                <a:latin typeface="+mn-lt"/>
              </a:rPr>
              <a:t>Voice of customer</a:t>
            </a:r>
          </a:p>
          <a:p>
            <a:pPr marL="352425" lvl="0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600" kern="0" dirty="0">
                <a:solidFill>
                  <a:srgbClr val="02027A"/>
                </a:solidFill>
                <a:latin typeface="+mn-lt"/>
              </a:rPr>
              <a:t>Knowledge-centered activity (KCA) describes efforts for wisely obtaining knowledge, and then utilizing this knowledge within organizations and processes.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62180" y="54432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3502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r>
              <a:rPr lang="en-US" sz="3600" dirty="0">
                <a:cs typeface="Times New Roman" pitchFamily="18" charset="0"/>
              </a:rPr>
              <a:t>2.1  Voice of the Customer:</a:t>
            </a:r>
            <a:br>
              <a:rPr lang="en-US" sz="3600" dirty="0">
                <a:cs typeface="Times New Roman" pitchFamily="18" charset="0"/>
              </a:rPr>
            </a:br>
            <a:r>
              <a:rPr lang="en-US" sz="3600" dirty="0">
                <a:cs typeface="Times New Roman" pitchFamily="18" charset="0"/>
              </a:rPr>
              <a:t>Some Facts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01381" y="1547447"/>
            <a:ext cx="8518525" cy="458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52425" lvl="0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Most customers do not complain if a problem exists</a:t>
            </a:r>
          </a:p>
          <a:p>
            <a:pPr marL="809625" lvl="1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200" kern="0" dirty="0">
                <a:solidFill>
                  <a:srgbClr val="02027A"/>
                </a:solidFill>
                <a:latin typeface="+mn-lt"/>
              </a:rPr>
              <a:t>50% encounter a problem but do not complain</a:t>
            </a:r>
          </a:p>
          <a:p>
            <a:pPr marL="809625" lvl="1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200" kern="0" dirty="0">
                <a:solidFill>
                  <a:srgbClr val="02027A"/>
                </a:solidFill>
                <a:latin typeface="+mn-lt"/>
              </a:rPr>
              <a:t>45% complain at the local level</a:t>
            </a:r>
          </a:p>
          <a:p>
            <a:pPr marL="809625" lvl="1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200" kern="0" dirty="0">
                <a:solidFill>
                  <a:srgbClr val="02027A"/>
                </a:solidFill>
                <a:latin typeface="+mn-lt"/>
              </a:rPr>
              <a:t>5% complain to top management</a:t>
            </a:r>
          </a:p>
          <a:p>
            <a:pPr marL="352425" lvl="0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</a:rPr>
              <a:t>On problems with loss of over $100 and resolved</a:t>
            </a:r>
          </a:p>
          <a:p>
            <a:pPr marL="809625" lvl="1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200" kern="0" dirty="0">
                <a:solidFill>
                  <a:srgbClr val="02027A"/>
                </a:solidFill>
              </a:rPr>
              <a:t>only 45% of customers will purchase again</a:t>
            </a:r>
          </a:p>
          <a:p>
            <a:pPr marL="809625" lvl="1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200" kern="0" dirty="0">
                <a:solidFill>
                  <a:srgbClr val="02027A"/>
                </a:solidFill>
              </a:rPr>
              <a:t>only 19% if not resolved</a:t>
            </a:r>
          </a:p>
          <a:p>
            <a:pPr marL="352425" lvl="0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</a:rPr>
              <a:t>Word-of-mouth behavior is significant.</a:t>
            </a:r>
          </a:p>
          <a:p>
            <a:pPr marL="809625" lvl="1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200" kern="0" dirty="0">
                <a:solidFill>
                  <a:srgbClr val="02027A"/>
                </a:solidFill>
              </a:rPr>
              <a:t>If a large problem is resolved to the customer’s satisfaction, about 8 persons will be told about the experience.</a:t>
            </a:r>
          </a:p>
          <a:p>
            <a:pPr marL="809625" lvl="1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200" kern="0" dirty="0">
                <a:solidFill>
                  <a:srgbClr val="02027A"/>
                </a:solidFill>
              </a:rPr>
              <a:t>If dissatisfied with the resolution, 16 others will be told.</a:t>
            </a:r>
          </a:p>
          <a:p>
            <a:pPr marL="809625" lvl="1" indent="-352425" algn="l">
              <a:spcBef>
                <a:spcPct val="10000"/>
              </a:spcBef>
              <a:buFont typeface="Arial" pitchFamily="34" charset="0"/>
              <a:buChar char="•"/>
            </a:pPr>
            <a:endParaRPr lang="en-US" sz="2200" kern="0" dirty="0">
              <a:solidFill>
                <a:srgbClr val="02027A"/>
              </a:solidFill>
              <a:latin typeface="+mn-lt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9265" y="55394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970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1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Complaint Responses</a:t>
            </a:r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754D5-90D6-4152-8210-60400A0392D9}" type="slidenum">
              <a:rPr lang="en-US"/>
              <a:pPr/>
              <a:t>5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914400" y="1896268"/>
            <a:ext cx="3708400" cy="3640931"/>
            <a:chOff x="558800" y="1244600"/>
            <a:chExt cx="4064000" cy="4292600"/>
          </a:xfrm>
        </p:grpSpPr>
        <p:sp>
          <p:nvSpPr>
            <p:cNvPr id="76803" name="AutoShape 3"/>
            <p:cNvSpPr>
              <a:spLocks noChangeArrowheads="1"/>
            </p:cNvSpPr>
            <p:nvPr/>
          </p:nvSpPr>
          <p:spPr bwMode="auto">
            <a:xfrm>
              <a:off x="558800" y="1244600"/>
              <a:ext cx="4064000" cy="4292600"/>
            </a:xfrm>
            <a:prstGeom prst="triangle">
              <a:avLst>
                <a:gd name="adj" fmla="val 49995"/>
              </a:avLst>
            </a:prstGeom>
            <a:noFill/>
            <a:ln w="50800">
              <a:solidFill>
                <a:schemeClr val="hlink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04" name="Line 4"/>
            <p:cNvSpPr>
              <a:spLocks noChangeShapeType="1"/>
            </p:cNvSpPr>
            <p:nvPr/>
          </p:nvSpPr>
          <p:spPr bwMode="auto">
            <a:xfrm>
              <a:off x="2006600" y="2667000"/>
              <a:ext cx="1168400" cy="0"/>
            </a:xfrm>
            <a:prstGeom prst="line">
              <a:avLst/>
            </a:prstGeom>
            <a:noFill/>
            <a:ln w="50800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05" name="Line 5"/>
            <p:cNvSpPr>
              <a:spLocks noChangeShapeType="1"/>
            </p:cNvSpPr>
            <p:nvPr/>
          </p:nvSpPr>
          <p:spPr bwMode="auto">
            <a:xfrm>
              <a:off x="1549400" y="3581400"/>
              <a:ext cx="2082800" cy="0"/>
            </a:xfrm>
            <a:prstGeom prst="line">
              <a:avLst/>
            </a:prstGeom>
            <a:noFill/>
            <a:ln w="50800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06" name="Line 6"/>
            <p:cNvSpPr>
              <a:spLocks noChangeShapeType="1"/>
            </p:cNvSpPr>
            <p:nvPr/>
          </p:nvSpPr>
          <p:spPr bwMode="auto">
            <a:xfrm>
              <a:off x="1092200" y="4648200"/>
              <a:ext cx="3073400" cy="0"/>
            </a:xfrm>
            <a:prstGeom prst="line">
              <a:avLst/>
            </a:prstGeom>
            <a:noFill/>
            <a:ln w="50800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6807" name="Rectangle 7"/>
          <p:cNvSpPr>
            <a:spLocks noChangeArrowheads="1"/>
          </p:cNvSpPr>
          <p:nvPr/>
        </p:nvSpPr>
        <p:spPr bwMode="auto">
          <a:xfrm>
            <a:off x="5929313" y="5600700"/>
            <a:ext cx="1793875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marL="342900" indent="-342900" eaLnBrk="0" hangingPunct="0">
              <a:buClr>
                <a:schemeClr val="tx2"/>
              </a:buClr>
            </a:pPr>
            <a:r>
              <a:rPr lang="en-US" b="1">
                <a:solidFill>
                  <a:schemeClr val="hlink"/>
                </a:solidFill>
              </a:rPr>
              <a:t>B. Joiner, 1996</a:t>
            </a:r>
          </a:p>
        </p:txBody>
      </p:sp>
      <p:sp>
        <p:nvSpPr>
          <p:cNvPr id="76808" name="Rectangle 8"/>
          <p:cNvSpPr>
            <a:spLocks noChangeArrowheads="1"/>
          </p:cNvSpPr>
          <p:nvPr/>
        </p:nvSpPr>
        <p:spPr bwMode="auto">
          <a:xfrm>
            <a:off x="3423444" y="2123395"/>
            <a:ext cx="2395537" cy="515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marL="342900" indent="-342900" eaLnBrk="0" hangingPunct="0">
              <a:buClr>
                <a:schemeClr val="tx2"/>
              </a:buClr>
            </a:pPr>
            <a:r>
              <a:rPr lang="en-US" sz="2800" b="1" dirty="0"/>
              <a:t>Official 0.1% </a:t>
            </a:r>
          </a:p>
        </p:txBody>
      </p:sp>
      <p:sp>
        <p:nvSpPr>
          <p:cNvPr id="76809" name="Rectangle 9"/>
          <p:cNvSpPr>
            <a:spLocks noChangeArrowheads="1"/>
          </p:cNvSpPr>
          <p:nvPr/>
        </p:nvSpPr>
        <p:spPr bwMode="auto">
          <a:xfrm>
            <a:off x="3937719" y="3048340"/>
            <a:ext cx="1821012" cy="520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marL="342900" indent="-342900" eaLnBrk="0" hangingPunct="0">
              <a:buClr>
                <a:schemeClr val="tx2"/>
              </a:buClr>
            </a:pPr>
            <a:r>
              <a:rPr lang="en-US" sz="2800" b="1" dirty="0"/>
              <a:t>Unofficial</a:t>
            </a:r>
          </a:p>
        </p:txBody>
      </p:sp>
      <p:sp>
        <p:nvSpPr>
          <p:cNvPr id="76810" name="Rectangle 10"/>
          <p:cNvSpPr>
            <a:spLocks noChangeArrowheads="1"/>
          </p:cNvSpPr>
          <p:nvPr/>
        </p:nvSpPr>
        <p:spPr bwMode="auto">
          <a:xfrm>
            <a:off x="4247099" y="3848100"/>
            <a:ext cx="1202253" cy="520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marL="342900" indent="-342900" eaLnBrk="0" hangingPunct="0">
              <a:buClr>
                <a:schemeClr val="tx2"/>
              </a:buClr>
            </a:pPr>
            <a:r>
              <a:rPr lang="en-US" sz="2800" b="1" dirty="0"/>
              <a:t>Heard</a:t>
            </a:r>
          </a:p>
        </p:txBody>
      </p:sp>
      <p:sp>
        <p:nvSpPr>
          <p:cNvPr id="76811" name="Rectangle 11"/>
          <p:cNvSpPr>
            <a:spLocks noChangeArrowheads="1"/>
          </p:cNvSpPr>
          <p:nvPr/>
        </p:nvSpPr>
        <p:spPr bwMode="auto">
          <a:xfrm>
            <a:off x="4856117" y="4762500"/>
            <a:ext cx="1322479" cy="520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marL="342900" indent="-342900" eaLnBrk="0" hangingPunct="0">
              <a:buClr>
                <a:schemeClr val="tx2"/>
              </a:buClr>
            </a:pPr>
            <a:r>
              <a:rPr lang="en-US" sz="2800" b="1" dirty="0"/>
              <a:t>Issued</a:t>
            </a:r>
          </a:p>
        </p:txBody>
      </p:sp>
      <p:sp>
        <p:nvSpPr>
          <p:cNvPr id="76812" name="Text Box 12"/>
          <p:cNvSpPr txBox="1">
            <a:spLocks noChangeArrowheads="1"/>
          </p:cNvSpPr>
          <p:nvPr/>
        </p:nvSpPr>
        <p:spPr bwMode="auto">
          <a:xfrm>
            <a:off x="8077200" y="6400800"/>
            <a:ext cx="8382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 b="1" i="1">
                <a:solidFill>
                  <a:schemeClr val="accent2"/>
                </a:solidFill>
              </a:rPr>
              <a:t>4-4c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5800" y="57152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24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r>
              <a:rPr lang="en-US" sz="3600" dirty="0">
                <a:cs typeface="Times New Roman" pitchFamily="18" charset="0"/>
              </a:rPr>
              <a:t>2.1  Voice of the Customer:</a:t>
            </a:r>
            <a:br>
              <a:rPr lang="en-US" sz="3600" dirty="0">
                <a:cs typeface="Times New Roman" pitchFamily="18" charset="0"/>
              </a:rPr>
            </a:br>
            <a:r>
              <a:rPr lang="en-US" sz="3600" dirty="0">
                <a:cs typeface="Times New Roman" pitchFamily="18" charset="0"/>
              </a:rPr>
              <a:t>More Facts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01381" y="2104571"/>
            <a:ext cx="8518525" cy="4032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52425" lvl="1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The end user of a product is NOT the only customer.</a:t>
            </a:r>
          </a:p>
          <a:p>
            <a:pPr marL="809625" lvl="2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Internal customers</a:t>
            </a:r>
          </a:p>
          <a:p>
            <a:pPr marL="809625" lvl="2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External customers: End user, Intermediate customers</a:t>
            </a:r>
          </a:p>
          <a:p>
            <a:pPr marL="0" lvl="1" algn="l">
              <a:spcBef>
                <a:spcPct val="10000"/>
              </a:spcBef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  <a:p>
            <a:pPr marL="352425" lvl="1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Need variety of sources to capture Voice of the Customer  </a:t>
            </a:r>
          </a:p>
          <a:p>
            <a:pPr marL="809625" lvl="2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Surveys, Interviews, Focus groups</a:t>
            </a:r>
          </a:p>
          <a:p>
            <a:pPr marL="809625" lvl="2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Feedback/Complaint process</a:t>
            </a:r>
          </a:p>
          <a:p>
            <a:pPr marL="809625" lvl="2" indent="-352425" algn="l">
              <a:spcBef>
                <a:spcPct val="10000"/>
              </a:spcBef>
              <a:buFont typeface="Arial" pitchFamily="34" charset="0"/>
              <a:buChar char="•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Quality Function Deployment (Ch. 13) 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0306" y="55319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279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0012" y="164592"/>
            <a:ext cx="7772400" cy="1143000"/>
          </a:xfrm>
        </p:spPr>
        <p:txBody>
          <a:bodyPr/>
          <a:lstStyle/>
          <a:p>
            <a:r>
              <a:rPr lang="en-US" sz="3600" dirty="0">
                <a:latin typeface="Tahoma" pitchFamily="34" charset="0"/>
                <a:cs typeface="Times New Roman" pitchFamily="18" charset="0"/>
              </a:rPr>
              <a:t>Figure 2.1 Kano Diagram:</a:t>
            </a:r>
            <a:br>
              <a:rPr lang="en-US" sz="3600" dirty="0">
                <a:latin typeface="Tahoma" pitchFamily="34" charset="0"/>
                <a:cs typeface="Times New Roman" pitchFamily="18" charset="0"/>
              </a:rPr>
            </a:br>
            <a:r>
              <a:rPr lang="en-US" sz="3600" dirty="0">
                <a:latin typeface="Tahoma" pitchFamily="34" charset="0"/>
                <a:cs typeface="Times New Roman" pitchFamily="18" charset="0"/>
              </a:rPr>
              <a:t>Satisfied Feeling </a:t>
            </a:r>
            <a:r>
              <a:rPr lang="en-US" sz="3600" dirty="0" err="1">
                <a:latin typeface="Tahoma" pitchFamily="34" charset="0"/>
                <a:cs typeface="Times New Roman" pitchFamily="18" charset="0"/>
              </a:rPr>
              <a:t>vs</a:t>
            </a:r>
            <a:r>
              <a:rPr lang="en-US" sz="3600" dirty="0">
                <a:latin typeface="Tahoma" pitchFamily="34" charset="0"/>
                <a:cs typeface="Times New Roman" pitchFamily="18" charset="0"/>
              </a:rPr>
              <a:t> Condition</a:t>
            </a:r>
            <a:endParaRPr lang="en-US" dirty="0"/>
          </a:p>
        </p:txBody>
      </p:sp>
      <p:grpSp>
        <p:nvGrpSpPr>
          <p:cNvPr id="79888" name="Group 16"/>
          <p:cNvGrpSpPr>
            <a:grpSpLocks/>
          </p:cNvGrpSpPr>
          <p:nvPr/>
        </p:nvGrpSpPr>
        <p:grpSpPr bwMode="auto">
          <a:xfrm>
            <a:off x="794020" y="1591113"/>
            <a:ext cx="7959738" cy="4226311"/>
            <a:chOff x="855" y="1060"/>
            <a:chExt cx="5344" cy="2780"/>
          </a:xfrm>
        </p:grpSpPr>
        <p:sp>
          <p:nvSpPr>
            <p:cNvPr id="79876" name="Line 4"/>
            <p:cNvSpPr>
              <a:spLocks noChangeShapeType="1"/>
            </p:cNvSpPr>
            <p:nvPr/>
          </p:nvSpPr>
          <p:spPr bwMode="auto">
            <a:xfrm>
              <a:off x="1536" y="2592"/>
              <a:ext cx="36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9877" name="Line 5"/>
            <p:cNvSpPr>
              <a:spLocks noChangeShapeType="1"/>
            </p:cNvSpPr>
            <p:nvPr/>
          </p:nvSpPr>
          <p:spPr bwMode="auto">
            <a:xfrm flipV="1">
              <a:off x="3360" y="1296"/>
              <a:ext cx="0" cy="25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9878" name="Text Box 6"/>
            <p:cNvSpPr txBox="1">
              <a:spLocks noChangeArrowheads="1"/>
            </p:cNvSpPr>
            <p:nvPr/>
          </p:nvSpPr>
          <p:spPr bwMode="auto">
            <a:xfrm>
              <a:off x="5095" y="2305"/>
              <a:ext cx="1104" cy="6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2000" dirty="0">
                  <a:latin typeface="Tahoma" pitchFamily="34" charset="0"/>
                </a:rPr>
                <a:t>Physically Fulfilled Condition</a:t>
              </a:r>
            </a:p>
          </p:txBody>
        </p:sp>
        <p:sp>
          <p:nvSpPr>
            <p:cNvPr id="79879" name="Text Box 7"/>
            <p:cNvSpPr txBox="1">
              <a:spLocks noChangeArrowheads="1"/>
            </p:cNvSpPr>
            <p:nvPr/>
          </p:nvSpPr>
          <p:spPr bwMode="auto">
            <a:xfrm>
              <a:off x="2634" y="1060"/>
              <a:ext cx="1355" cy="2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Tahoma" pitchFamily="34" charset="0"/>
                </a:rPr>
                <a:t>Satisfied Feeling</a:t>
              </a:r>
            </a:p>
          </p:txBody>
        </p:sp>
        <p:sp>
          <p:nvSpPr>
            <p:cNvPr id="79880" name="Line 8"/>
            <p:cNvSpPr>
              <a:spLocks noChangeShapeType="1"/>
            </p:cNvSpPr>
            <p:nvPr/>
          </p:nvSpPr>
          <p:spPr bwMode="auto">
            <a:xfrm flipV="1">
              <a:off x="1968" y="1488"/>
              <a:ext cx="2736" cy="2256"/>
            </a:xfrm>
            <a:prstGeom prst="line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9881" name="Text Box 9"/>
            <p:cNvSpPr txBox="1">
              <a:spLocks noChangeArrowheads="1"/>
            </p:cNvSpPr>
            <p:nvPr/>
          </p:nvSpPr>
          <p:spPr bwMode="auto">
            <a:xfrm>
              <a:off x="855" y="2983"/>
              <a:ext cx="2084" cy="5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800" dirty="0">
                  <a:solidFill>
                    <a:srgbClr val="0000FF"/>
                  </a:solidFill>
                  <a:latin typeface="Tahoma" pitchFamily="34" charset="0"/>
                </a:rPr>
                <a:t>Satisfiers</a:t>
              </a:r>
            </a:p>
            <a:p>
              <a:r>
                <a:rPr lang="en-US" sz="2000" dirty="0">
                  <a:solidFill>
                    <a:srgbClr val="0000FF"/>
                  </a:solidFill>
                  <a:latin typeface="Tahoma" pitchFamily="34" charset="0"/>
                </a:rPr>
                <a:t>(One-dimensional quality)</a:t>
              </a:r>
            </a:p>
          </p:txBody>
        </p:sp>
        <p:sp>
          <p:nvSpPr>
            <p:cNvPr id="79883" name="Freeform 11"/>
            <p:cNvSpPr>
              <a:spLocks/>
            </p:cNvSpPr>
            <p:nvPr/>
          </p:nvSpPr>
          <p:spPr bwMode="auto">
            <a:xfrm>
              <a:off x="2640" y="2756"/>
              <a:ext cx="2208" cy="1036"/>
            </a:xfrm>
            <a:custGeom>
              <a:avLst/>
              <a:gdLst>
                <a:gd name="T0" fmla="*/ 0 w 2208"/>
                <a:gd name="T1" fmla="*/ 912 h 912"/>
                <a:gd name="T2" fmla="*/ 48 w 2208"/>
                <a:gd name="T3" fmla="*/ 624 h 912"/>
                <a:gd name="T4" fmla="*/ 288 w 2208"/>
                <a:gd name="T5" fmla="*/ 384 h 912"/>
                <a:gd name="T6" fmla="*/ 528 w 2208"/>
                <a:gd name="T7" fmla="*/ 240 h 912"/>
                <a:gd name="T8" fmla="*/ 864 w 2208"/>
                <a:gd name="T9" fmla="*/ 144 h 912"/>
                <a:gd name="T10" fmla="*/ 1440 w 2208"/>
                <a:gd name="T11" fmla="*/ 48 h 912"/>
                <a:gd name="T12" fmla="*/ 2208 w 2208"/>
                <a:gd name="T13" fmla="*/ 0 h 912"/>
                <a:gd name="connsiteX0" fmla="*/ 0 w 10000"/>
                <a:gd name="connsiteY0" fmla="*/ 9729 h 9729"/>
                <a:gd name="connsiteX1" fmla="*/ 217 w 10000"/>
                <a:gd name="connsiteY1" fmla="*/ 6571 h 9729"/>
                <a:gd name="connsiteX2" fmla="*/ 1304 w 10000"/>
                <a:gd name="connsiteY2" fmla="*/ 3940 h 9729"/>
                <a:gd name="connsiteX3" fmla="*/ 2391 w 10000"/>
                <a:gd name="connsiteY3" fmla="*/ 2361 h 9729"/>
                <a:gd name="connsiteX4" fmla="*/ 3913 w 10000"/>
                <a:gd name="connsiteY4" fmla="*/ 1308 h 9729"/>
                <a:gd name="connsiteX5" fmla="*/ 6522 w 10000"/>
                <a:gd name="connsiteY5" fmla="*/ 255 h 9729"/>
                <a:gd name="connsiteX6" fmla="*/ 10000 w 10000"/>
                <a:gd name="connsiteY6" fmla="*/ 0 h 9729"/>
                <a:gd name="connsiteX0" fmla="*/ 0 w 10000"/>
                <a:gd name="connsiteY0" fmla="*/ 10085 h 10085"/>
                <a:gd name="connsiteX1" fmla="*/ 217 w 10000"/>
                <a:gd name="connsiteY1" fmla="*/ 6839 h 10085"/>
                <a:gd name="connsiteX2" fmla="*/ 1304 w 10000"/>
                <a:gd name="connsiteY2" fmla="*/ 4135 h 10085"/>
                <a:gd name="connsiteX3" fmla="*/ 2391 w 10000"/>
                <a:gd name="connsiteY3" fmla="*/ 2512 h 10085"/>
                <a:gd name="connsiteX4" fmla="*/ 3913 w 10000"/>
                <a:gd name="connsiteY4" fmla="*/ 1429 h 10085"/>
                <a:gd name="connsiteX5" fmla="*/ 6522 w 10000"/>
                <a:gd name="connsiteY5" fmla="*/ 347 h 10085"/>
                <a:gd name="connsiteX6" fmla="*/ 10000 w 10000"/>
                <a:gd name="connsiteY6" fmla="*/ 85 h 1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0" h="10085">
                  <a:moveTo>
                    <a:pt x="0" y="10085"/>
                  </a:moveTo>
                  <a:cubicBezTo>
                    <a:pt x="0" y="8958"/>
                    <a:pt x="0" y="7831"/>
                    <a:pt x="217" y="6839"/>
                  </a:cubicBezTo>
                  <a:cubicBezTo>
                    <a:pt x="435" y="5847"/>
                    <a:pt x="942" y="4855"/>
                    <a:pt x="1304" y="4135"/>
                  </a:cubicBezTo>
                  <a:cubicBezTo>
                    <a:pt x="1667" y="3413"/>
                    <a:pt x="1957" y="2962"/>
                    <a:pt x="2391" y="2512"/>
                  </a:cubicBezTo>
                  <a:cubicBezTo>
                    <a:pt x="2826" y="2061"/>
                    <a:pt x="3225" y="1790"/>
                    <a:pt x="3913" y="1429"/>
                  </a:cubicBezTo>
                  <a:cubicBezTo>
                    <a:pt x="4601" y="1069"/>
                    <a:pt x="5507" y="617"/>
                    <a:pt x="6522" y="347"/>
                  </a:cubicBezTo>
                  <a:cubicBezTo>
                    <a:pt x="7536" y="77"/>
                    <a:pt x="9457" y="-121"/>
                    <a:pt x="10000" y="85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 type="none" w="med" len="med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9884" name="Text Box 12"/>
            <p:cNvSpPr txBox="1">
              <a:spLocks noChangeArrowheads="1"/>
            </p:cNvSpPr>
            <p:nvPr/>
          </p:nvSpPr>
          <p:spPr bwMode="auto">
            <a:xfrm>
              <a:off x="3024" y="3147"/>
              <a:ext cx="2439" cy="6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800" dirty="0" err="1">
                  <a:solidFill>
                    <a:srgbClr val="FF3300"/>
                  </a:solidFill>
                  <a:latin typeface="Tahoma" pitchFamily="34" charset="0"/>
                </a:rPr>
                <a:t>Dissatisfiers</a:t>
              </a:r>
              <a:endParaRPr lang="en-US" sz="2800" dirty="0">
                <a:solidFill>
                  <a:srgbClr val="FF3300"/>
                </a:solidFill>
                <a:latin typeface="Tahoma" pitchFamily="34" charset="0"/>
              </a:endParaRPr>
            </a:p>
            <a:p>
              <a:pPr>
                <a:spcBef>
                  <a:spcPct val="50000"/>
                </a:spcBef>
              </a:pPr>
              <a:r>
                <a:rPr lang="en-US" sz="2000" dirty="0">
                  <a:solidFill>
                    <a:srgbClr val="FF3300"/>
                  </a:solidFill>
                  <a:latin typeface="Tahoma" pitchFamily="34" charset="0"/>
                </a:rPr>
                <a:t>(Take it for granted quality)</a:t>
              </a:r>
            </a:p>
          </p:txBody>
        </p:sp>
        <p:sp>
          <p:nvSpPr>
            <p:cNvPr id="79886" name="Freeform 14"/>
            <p:cNvSpPr>
              <a:spLocks/>
            </p:cNvSpPr>
            <p:nvPr/>
          </p:nvSpPr>
          <p:spPr bwMode="auto">
            <a:xfrm>
              <a:off x="1968" y="1392"/>
              <a:ext cx="2112" cy="1112"/>
            </a:xfrm>
            <a:custGeom>
              <a:avLst/>
              <a:gdLst>
                <a:gd name="T0" fmla="*/ 0 w 2112"/>
                <a:gd name="T1" fmla="*/ 1104 h 1112"/>
                <a:gd name="T2" fmla="*/ 336 w 2112"/>
                <a:gd name="T3" fmla="*/ 1104 h 1112"/>
                <a:gd name="T4" fmla="*/ 720 w 2112"/>
                <a:gd name="T5" fmla="*/ 1056 h 1112"/>
                <a:gd name="T6" fmla="*/ 1152 w 2112"/>
                <a:gd name="T7" fmla="*/ 960 h 1112"/>
                <a:gd name="T8" fmla="*/ 1536 w 2112"/>
                <a:gd name="T9" fmla="*/ 816 h 1112"/>
                <a:gd name="T10" fmla="*/ 1920 w 2112"/>
                <a:gd name="T11" fmla="*/ 528 h 1112"/>
                <a:gd name="T12" fmla="*/ 2064 w 2112"/>
                <a:gd name="T13" fmla="*/ 240 h 1112"/>
                <a:gd name="T14" fmla="*/ 2112 w 2112"/>
                <a:gd name="T15" fmla="*/ 0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12" h="1112">
                  <a:moveTo>
                    <a:pt x="0" y="1104"/>
                  </a:moveTo>
                  <a:cubicBezTo>
                    <a:pt x="108" y="1108"/>
                    <a:pt x="216" y="1112"/>
                    <a:pt x="336" y="1104"/>
                  </a:cubicBezTo>
                  <a:cubicBezTo>
                    <a:pt x="456" y="1096"/>
                    <a:pt x="584" y="1080"/>
                    <a:pt x="720" y="1056"/>
                  </a:cubicBezTo>
                  <a:cubicBezTo>
                    <a:pt x="856" y="1032"/>
                    <a:pt x="1016" y="1000"/>
                    <a:pt x="1152" y="960"/>
                  </a:cubicBezTo>
                  <a:cubicBezTo>
                    <a:pt x="1288" y="920"/>
                    <a:pt x="1408" y="888"/>
                    <a:pt x="1536" y="816"/>
                  </a:cubicBezTo>
                  <a:cubicBezTo>
                    <a:pt x="1664" y="744"/>
                    <a:pt x="1832" y="624"/>
                    <a:pt x="1920" y="528"/>
                  </a:cubicBezTo>
                  <a:cubicBezTo>
                    <a:pt x="2008" y="432"/>
                    <a:pt x="2032" y="328"/>
                    <a:pt x="2064" y="240"/>
                  </a:cubicBezTo>
                  <a:cubicBezTo>
                    <a:pt x="2096" y="152"/>
                    <a:pt x="2104" y="76"/>
                    <a:pt x="2112" y="0"/>
                  </a:cubicBezTo>
                </a:path>
              </a:pathLst>
            </a:custGeom>
            <a:noFill/>
            <a:ln w="38100">
              <a:solidFill>
                <a:srgbClr val="008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9887" name="Text Box 15"/>
            <p:cNvSpPr txBox="1">
              <a:spLocks noChangeArrowheads="1"/>
            </p:cNvSpPr>
            <p:nvPr/>
          </p:nvSpPr>
          <p:spPr bwMode="auto">
            <a:xfrm>
              <a:off x="1485" y="1841"/>
              <a:ext cx="1652" cy="5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800" dirty="0">
                  <a:solidFill>
                    <a:srgbClr val="00B050"/>
                  </a:solidFill>
                  <a:latin typeface="Tahoma" pitchFamily="34" charset="0"/>
                </a:rPr>
                <a:t>Delighters</a:t>
              </a:r>
            </a:p>
            <a:p>
              <a:r>
                <a:rPr lang="en-US" sz="2400" dirty="0">
                  <a:solidFill>
                    <a:srgbClr val="00B050"/>
                  </a:solidFill>
                  <a:latin typeface="Tahoma" pitchFamily="34" charset="0"/>
                </a:rPr>
                <a:t>Attractive quality</a:t>
              </a:r>
            </a:p>
          </p:txBody>
        </p:sp>
      </p:grp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3289" y="54396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8723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6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638"/>
            <a:ext cx="7467600" cy="1011237"/>
          </a:xfrm>
        </p:spPr>
        <p:txBody>
          <a:bodyPr/>
          <a:lstStyle/>
          <a:p>
            <a:r>
              <a:rPr lang="en-US" sz="3600" dirty="0">
                <a:cs typeface="Times New Roman" pitchFamily="18" charset="0"/>
              </a:rPr>
              <a:t>2.2  A Survey Methodology to Identify Customer Needs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01381" y="1794189"/>
            <a:ext cx="8518525" cy="4214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algn="l">
              <a:spcBef>
                <a:spcPts val="600"/>
              </a:spcBef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Determine survey objectives</a:t>
            </a:r>
          </a:p>
          <a:p>
            <a:pPr marL="0" lvl="1" algn="l">
              <a:spcBef>
                <a:spcPts val="600"/>
              </a:spcBef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Develop survey</a:t>
            </a:r>
          </a:p>
          <a:p>
            <a:pPr lvl="2" indent="-457200" algn="l">
              <a:spcBef>
                <a:spcPts val="600"/>
              </a:spcBef>
              <a:buFont typeface="+mj-lt"/>
              <a:buAutoNum type="arabicPeriod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Conduct brainstorming session(s) to identify a wish list of features, problem resolutions, and so forth.</a:t>
            </a:r>
          </a:p>
          <a:p>
            <a:pPr lvl="2" indent="-457200" algn="l">
              <a:spcBef>
                <a:spcPts val="600"/>
              </a:spcBef>
              <a:buFont typeface="+mj-lt"/>
              <a:buAutoNum type="arabicPeriod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Rank the ideas, if too many.</a:t>
            </a:r>
          </a:p>
          <a:p>
            <a:pPr lvl="2" indent="-457200" algn="l">
              <a:spcBef>
                <a:spcPts val="600"/>
              </a:spcBef>
              <a:buFont typeface="+mj-lt"/>
              <a:buAutoNum type="arabicPeriod"/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A set of questions is determined and worded from a positive point of view.  </a:t>
            </a:r>
          </a:p>
          <a:p>
            <a:pPr marL="0" lvl="1" algn="l">
              <a:spcBef>
                <a:spcPts val="600"/>
              </a:spcBef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Administer survey</a:t>
            </a:r>
          </a:p>
          <a:p>
            <a:pPr marL="0" lvl="1" algn="l">
              <a:spcBef>
                <a:spcPts val="600"/>
              </a:spcBef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Analyze survey  - </a:t>
            </a:r>
            <a:r>
              <a:rPr lang="en-US" sz="2400" kern="0" dirty="0">
                <a:solidFill>
                  <a:srgbClr val="02027A"/>
                </a:solidFill>
              </a:rPr>
              <a:t>Perceptual map format</a:t>
            </a:r>
            <a:endParaRPr lang="en-US" sz="2400" kern="0" dirty="0">
              <a:solidFill>
                <a:srgbClr val="02027A"/>
              </a:solidFill>
              <a:latin typeface="+mn-lt"/>
            </a:endParaRPr>
          </a:p>
          <a:p>
            <a:pPr marL="0" lvl="1" algn="l">
              <a:spcBef>
                <a:spcPts val="600"/>
              </a:spcBef>
            </a:pPr>
            <a:r>
              <a:rPr lang="en-US" sz="2400" kern="0" dirty="0">
                <a:solidFill>
                  <a:srgbClr val="02027A"/>
                </a:solidFill>
                <a:latin typeface="+mn-lt"/>
              </a:rPr>
              <a:t>Use data to identify improvement need</a:t>
            </a:r>
          </a:p>
          <a:p>
            <a:pPr marL="0" lvl="1" algn="l">
              <a:spcBef>
                <a:spcPct val="10000"/>
              </a:spcBef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  <a:p>
            <a:pPr marL="352425" lvl="1" indent="-352425" algn="l">
              <a:spcBef>
                <a:spcPct val="10000"/>
              </a:spcBef>
              <a:buFont typeface="Arial" pitchFamily="34" charset="0"/>
              <a:buChar char="•"/>
            </a:pPr>
            <a:endParaRPr lang="en-US" sz="2400" kern="0" dirty="0">
              <a:solidFill>
                <a:srgbClr val="02027A"/>
              </a:solidFill>
              <a:latin typeface="+mn-lt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1691" y="53993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477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6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997" y="953700"/>
            <a:ext cx="9247997" cy="4439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1727200" y="769035"/>
            <a:ext cx="70394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http://www.cavanessmarketing.com/pdu_customer_survey.jpg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4646" y="60410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37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OEng PPT Template">
  <a:themeElements>
    <a:clrScheme name="COEng PPT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OEng PPT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rgbClr val="000066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rgbClr val="000066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OEng PPT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Eng PPT 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Eng PPT 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Eng PPT 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Eng PPT 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Eng PPT 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Eng PPT 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Eng PPT 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Eng PPT 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Eng PPT 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Eng PPT 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Eng PPT 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30566</TotalTime>
  <Words>1129</Words>
  <Application>Microsoft Office PowerPoint</Application>
  <PresentationFormat>On-screen Show (4:3)</PresentationFormat>
  <Paragraphs>305</Paragraphs>
  <Slides>25</Slides>
  <Notes>25</Notes>
  <HiddenSlides>0</HiddenSlides>
  <MMClips>22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Symbol</vt:lpstr>
      <vt:lpstr>Tahoma</vt:lpstr>
      <vt:lpstr>Times New Roman</vt:lpstr>
      <vt:lpstr>COEng PPT Template</vt:lpstr>
      <vt:lpstr>Office Theme</vt:lpstr>
      <vt:lpstr>PowerPoint Presentation</vt:lpstr>
      <vt:lpstr>Chapter 2 Voice of the Customer and  S4/IEE Define Phase</vt:lpstr>
      <vt:lpstr>Introduction</vt:lpstr>
      <vt:lpstr>2.1  Voice of the Customer: Some Facts</vt:lpstr>
      <vt:lpstr>Complaint Responses</vt:lpstr>
      <vt:lpstr>2.1  Voice of the Customer: More Facts</vt:lpstr>
      <vt:lpstr>Figure 2.1 Kano Diagram: Satisfied Feeling vs Condition</vt:lpstr>
      <vt:lpstr>2.2  A Survey Methodology to Identify Customer Needs</vt:lpstr>
      <vt:lpstr>PowerPoint Presentation</vt:lpstr>
      <vt:lpstr>2.2  A Survey Methodology to Identify Customer Needs</vt:lpstr>
      <vt:lpstr>PowerPoint Presentation</vt:lpstr>
      <vt:lpstr>2.3  Goal Setting and Measurements</vt:lpstr>
      <vt:lpstr>PowerPoint Presentation</vt:lpstr>
      <vt:lpstr>2.4  Scorecard: Balanced Scorecard</vt:lpstr>
      <vt:lpstr>PowerPoint Presentation</vt:lpstr>
      <vt:lpstr>2.5  Problem Solving and  Decision Making</vt:lpstr>
      <vt:lpstr>2.5  Problem Solving and  Decision Making</vt:lpstr>
      <vt:lpstr>8D process</vt:lpstr>
      <vt:lpstr>2.7  S4/IEE DMAIC Define Phase Execution</vt:lpstr>
      <vt:lpstr>SIPOC Example</vt:lpstr>
      <vt:lpstr>2.7  S4/IEE DMAIC Define Phase Execution: Focus Areas: Project Scope</vt:lpstr>
      <vt:lpstr>2.7  S4/IEE DMAIC Define Phase Execution: Focus Areas: Measurements</vt:lpstr>
      <vt:lpstr>2.7  S4/IEE DMAIC Define Phase Execution: Focus Areas: Stakeholders</vt:lpstr>
      <vt:lpstr>2.7  S4/IEE DMAIC Define Phase Execution: Focus Areas: Project Team</vt:lpstr>
      <vt:lpstr>Related Assignments</vt:lpstr>
    </vt:vector>
  </TitlesOfParts>
  <Company>College of Engineering-FIU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Making Economic Decisions</dc:title>
  <dc:creator>ENG</dc:creator>
  <cp:lastModifiedBy>Karen Schmahl</cp:lastModifiedBy>
  <cp:revision>497</cp:revision>
  <dcterms:created xsi:type="dcterms:W3CDTF">2006-10-24T18:48:00Z</dcterms:created>
  <dcterms:modified xsi:type="dcterms:W3CDTF">2017-01-12T13:17:34Z</dcterms:modified>
</cp:coreProperties>
</file>

<file path=docProps/thumbnail.jpeg>
</file>